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48" r:id="rId2"/>
  </p:sldMasterIdLst>
  <p:notesMasterIdLst>
    <p:notesMasterId r:id="rId28"/>
  </p:notesMasterIdLst>
  <p:sldIdLst>
    <p:sldId id="262" r:id="rId3"/>
    <p:sldId id="309" r:id="rId4"/>
    <p:sldId id="280" r:id="rId5"/>
    <p:sldId id="285" r:id="rId6"/>
    <p:sldId id="317" r:id="rId7"/>
    <p:sldId id="294" r:id="rId8"/>
    <p:sldId id="293" r:id="rId9"/>
    <p:sldId id="296" r:id="rId10"/>
    <p:sldId id="289" r:id="rId11"/>
    <p:sldId id="302" r:id="rId12"/>
    <p:sldId id="304" r:id="rId13"/>
    <p:sldId id="301" r:id="rId14"/>
    <p:sldId id="310" r:id="rId15"/>
    <p:sldId id="290" r:id="rId16"/>
    <p:sldId id="316" r:id="rId17"/>
    <p:sldId id="319" r:id="rId18"/>
    <p:sldId id="306" r:id="rId19"/>
    <p:sldId id="314" r:id="rId20"/>
    <p:sldId id="315" r:id="rId21"/>
    <p:sldId id="300" r:id="rId22"/>
    <p:sldId id="318" r:id="rId23"/>
    <p:sldId id="312" r:id="rId24"/>
    <p:sldId id="299" r:id="rId25"/>
    <p:sldId id="320" r:id="rId26"/>
    <p:sldId id="308" r:id="rId2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2947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D69A09-50C3-4231-B902-1CD610F1EA31}" v="3406" dt="2021-02-11T16:32:57.3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85714" autoAdjust="0"/>
  </p:normalViewPr>
  <p:slideViewPr>
    <p:cSldViewPr>
      <p:cViewPr varScale="1">
        <p:scale>
          <a:sx n="114" d="100"/>
          <a:sy n="114" d="100"/>
        </p:scale>
        <p:origin x="1572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rst\&#1056;&#1072;&#1073;&#1086;&#1095;&#1080;&#1081;%20&#1089;&#1090;&#1086;&#1083;\&#1051;&#1080;&#1089;&#1090;%20Microsoft%20Office%20Excel%20(9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rst\&#1056;&#1072;&#1073;&#1086;&#1095;&#1080;&#1081;%20&#1089;&#1090;&#1086;&#1083;\&#1051;&#1080;&#1089;&#1090;%20Microsoft%20Office%20Excel%20(9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0-D6DE-4122-8480-9CEA3B1E1F24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D6DE-4122-8480-9CEA3B1E1F24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Лист1!$A$3:$A$5</c:f>
              <c:strCache>
                <c:ptCount val="3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</c:strCache>
            </c:strRef>
          </c:cat>
          <c:val>
            <c:numRef>
              <c:f>Лист1!$B$3:$B$5</c:f>
              <c:numCache>
                <c:formatCode>General</c:formatCode>
                <c:ptCount val="3"/>
                <c:pt idx="0">
                  <c:v>16955</c:v>
                </c:pt>
                <c:pt idx="1">
                  <c:v>16732</c:v>
                </c:pt>
                <c:pt idx="2">
                  <c:v>16471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6DE-4122-8480-9CEA3B1E1F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581952"/>
        <c:axId val="57583488"/>
      </c:barChart>
      <c:catAx>
        <c:axId val="57581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7583488"/>
        <c:crosses val="autoZero"/>
        <c:auto val="1"/>
        <c:lblAlgn val="ctr"/>
        <c:lblOffset val="100"/>
        <c:noMultiLvlLbl val="0"/>
      </c:catAx>
      <c:valAx>
        <c:axId val="57583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75819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4125699912510942"/>
          <c:y val="2.7777777777777801E-2"/>
        </c:manualLayout>
      </c:layout>
      <c:overlay val="0"/>
      <c:txPr>
        <a:bodyPr/>
        <a:lstStyle/>
        <a:p>
          <a:pPr>
            <a:defRPr>
              <a:solidFill>
                <a:schemeClr val="tx2">
                  <a:lumMod val="75000"/>
                </a:schemeClr>
              </a:solidFill>
              <a:latin typeface="+mn-lt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Лист2!$B$1</c:f>
              <c:strCache>
                <c:ptCount val="1"/>
                <c:pt idx="0">
                  <c:v>Структура населения в 2024 году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Лист2!$A$2:$A$4</c:f>
              <c:strCache>
                <c:ptCount val="3"/>
                <c:pt idx="0">
                  <c:v>дети</c:v>
                </c:pt>
                <c:pt idx="1">
                  <c:v>взрослые трудоспособного возраста</c:v>
                </c:pt>
                <c:pt idx="2">
                  <c:v>взрослые старшетрудоспособного возраста</c:v>
                </c:pt>
              </c:strCache>
            </c:strRef>
          </c:cat>
          <c:val>
            <c:numRef>
              <c:f>Лист2!$B$2:$B$4</c:f>
              <c:numCache>
                <c:formatCode>0.00%</c:formatCode>
                <c:ptCount val="3"/>
                <c:pt idx="0">
                  <c:v>0.19600000000000001</c:v>
                </c:pt>
                <c:pt idx="1">
                  <c:v>0.51529999999999998</c:v>
                </c:pt>
                <c:pt idx="2">
                  <c:v>0.28850000000000009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04-422D-B7BD-DDDCF35D76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3038107470906959"/>
          <c:y val="0.29686513993387148"/>
          <c:w val="0.45345731255710636"/>
          <c:h val="0.66485562711049917"/>
        </c:manualLayout>
      </c:layout>
      <c:overlay val="0"/>
      <c:txPr>
        <a:bodyPr/>
        <a:lstStyle/>
        <a:p>
          <a:pPr>
            <a:defRPr sz="1400">
              <a:latin typeface="Calibri" pitchFamily="34" charset="0"/>
              <a:cs typeface="Calibri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1"/>
          <p:cNvSpPr/>
          <p:nvPr/>
        </p:nvSpPr>
        <p:spPr>
          <a:xfrm>
            <a:off x="0" y="0"/>
            <a:ext cx="6798387" cy="992721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42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2946928" cy="496721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3850739" y="0"/>
            <a:ext cx="2946928" cy="496721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4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move the slide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79479" y="4713806"/>
            <a:ext cx="5440150" cy="446796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200" b="0" strike="noStrike" spc="-1">
                <a:solidFill>
                  <a:srgbClr val="000000"/>
                </a:solidFill>
                <a:latin typeface="Calibri"/>
              </a:rPr>
              <a:t>Click to edit the notes format</a:t>
            </a:r>
          </a:p>
        </p:txBody>
      </p:sp>
      <p:sp>
        <p:nvSpPr>
          <p:cNvPr id="46" name="PlaceHolder 6"/>
          <p:cNvSpPr>
            <a:spLocks noGrp="1"/>
          </p:cNvSpPr>
          <p:nvPr>
            <p:ph type="ftr"/>
          </p:nvPr>
        </p:nvSpPr>
        <p:spPr>
          <a:xfrm>
            <a:off x="0" y="9428332"/>
            <a:ext cx="2946928" cy="496721"/>
          </a:xfrm>
          <a:prstGeom prst="rect">
            <a:avLst/>
          </a:prstGeom>
        </p:spPr>
        <p:txBody>
          <a:bodyPr anchor="b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sldNum"/>
          </p:nvPr>
        </p:nvSpPr>
        <p:spPr>
          <a:xfrm>
            <a:off x="3850739" y="9428332"/>
            <a:ext cx="2946928" cy="496721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276D66DA-C8D5-4F20-A366-1C84B1CB62CD}" type="slidenum">
              <a:rPr lang="ru-RU" sz="1200" b="0" strike="noStrike" spc="-1">
                <a:solidFill>
                  <a:srgbClr val="000000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7232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320"/>
            <a:ext cx="8229600" cy="5299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320"/>
            <a:ext cx="8229600" cy="5299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742680" lvl="1" indent="-28548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684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84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272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r">
              <a:lnSpc>
                <a:spcPct val="100000"/>
              </a:lnSpc>
            </a:pPr>
            <a:fld id="{4390D39A-425C-4D09-B271-7F09A40AE2C9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742680" lvl="1" indent="-28548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684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84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272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r">
              <a:lnSpc>
                <a:spcPct val="100000"/>
              </a:lnSpc>
            </a:pPr>
            <a:fld id="{F1D242B0-F2F2-42D8-8E4E-DEDE6F6A7CCB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647640" y="1079280"/>
            <a:ext cx="7848720" cy="31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/>
            <a:r>
              <a:rPr lang="ru-RU" sz="2800" b="1" strike="noStrike" spc="-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Итоги деятельности </a:t>
            </a:r>
          </a:p>
          <a:p>
            <a:pPr algn="ctr"/>
            <a:r>
              <a:rPr lang="ru-RU" sz="2800" b="1" strike="noStrike" spc="-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ОГБУЗ «Первомайская РБ»  2024 год</a:t>
            </a:r>
            <a:endParaRPr lang="en-US" sz="2800" b="0" strike="noStrike" spc="-1" dirty="0">
              <a:solidFill>
                <a:schemeClr val="accent6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42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5877000"/>
            <a:ext cx="9143999" cy="792000"/>
          </a:xfrm>
          <a:prstGeom prst="rect">
            <a:avLst/>
          </a:prstGeom>
          <a:ln>
            <a:noFill/>
          </a:ln>
        </p:spPr>
      </p:pic>
      <p:sp>
        <p:nvSpPr>
          <p:cNvPr id="44" name="CustomShape 2"/>
          <p:cNvSpPr/>
          <p:nvPr/>
        </p:nvSpPr>
        <p:spPr>
          <a:xfrm>
            <a:off x="2614680" y="5877000"/>
            <a:ext cx="6494400" cy="648512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b="1" strike="noStrike" spc="-1" dirty="0">
                <a:solidFill>
                  <a:srgbClr val="FFFFFF"/>
                </a:solidFill>
                <a:latin typeface="Calibri"/>
              </a:rPr>
              <a:t>Васютин Павел Александрович,</a:t>
            </a:r>
            <a:endParaRPr lang="en-US" b="0" strike="noStrike" spc="-1" dirty="0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b="1" spc="-1" dirty="0">
                <a:solidFill>
                  <a:srgbClr val="FFFFFF"/>
                </a:solidFill>
                <a:latin typeface="Calibri"/>
              </a:rPr>
              <a:t>И.о. главного </a:t>
            </a:r>
            <a:r>
              <a:rPr lang="ru-RU" b="1" strike="noStrike" spc="-1" dirty="0">
                <a:solidFill>
                  <a:srgbClr val="FFFFFF"/>
                </a:solidFill>
                <a:latin typeface="Calibri"/>
              </a:rPr>
              <a:t>врача ОГБУЗ «Первомайская РБ»</a:t>
            </a:r>
            <a:endParaRPr lang="en-US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14818"/>
            <a:ext cx="2588917" cy="144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30573585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Смертность населения Первомайского района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196562"/>
              </p:ext>
            </p:extLst>
          </p:nvPr>
        </p:nvGraphicFramePr>
        <p:xfrm>
          <a:off x="214281" y="1397000"/>
          <a:ext cx="8572559" cy="4888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9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2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2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783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5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2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877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Человек*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Структура в 2023г                               (в %)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Показатель на конец года (на 100000 населения)*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Отклонение к периоду 2023г в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55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прирост (+), 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снижение (-)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2024</a:t>
                      </a:r>
                      <a:r>
                        <a:rPr lang="ru-RU" sz="14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4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год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новообразования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20,63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315,7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25,8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0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из них злокачественные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20,23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309,6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245,0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26,4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несчастные случаи, травмы и отравления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13,49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206,4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203,2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из них: транспортные травмы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1,19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23,9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-23,8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из них ДТП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1,19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23,9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-23,8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самоубийства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0,79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12,1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-59,6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убийства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0,39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6,1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-79,7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Смертность населения Первомайского района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64706"/>
            <a:ext cx="9144000" cy="220590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189019"/>
              </p:ext>
            </p:extLst>
          </p:nvPr>
        </p:nvGraphicFramePr>
        <p:xfrm>
          <a:off x="179512" y="985294"/>
          <a:ext cx="8784975" cy="5872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0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78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47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7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8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36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93338">
                <a:tc rowSpan="2"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Человек*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Структура в 2023г                               (в %)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Показатель на конец года (на 100000 населения)*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Отклонение к периоду 2023г в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33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прирост (+), 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снижение (-)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2024</a:t>
                      </a:r>
                      <a:r>
                        <a:rPr lang="ru-RU" sz="14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4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год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55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болезни органов пищеварения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10,7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163,9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143,4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14,3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0679">
                <a:tc>
                  <a:txBody>
                    <a:bodyPr/>
                    <a:lstStyle/>
                    <a:p>
                      <a:pPr algn="l" fontAlgn="b"/>
                      <a:r>
                        <a:rPr lang="ru-RU" sz="155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болезни органов дыхания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3,96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60,7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89,6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-32,3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0679">
                <a:tc>
                  <a:txBody>
                    <a:bodyPr/>
                    <a:lstStyle/>
                    <a:p>
                      <a:pPr algn="r" fontAlgn="b"/>
                      <a:r>
                        <a:rPr lang="ru-RU" sz="155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из них: пневмонии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3,17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48,6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77,7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-37,5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11447">
                <a:tc>
                  <a:txBody>
                    <a:bodyPr/>
                    <a:lstStyle/>
                    <a:p>
                      <a:pPr algn="r" fontAlgn="b"/>
                      <a:r>
                        <a:rPr lang="ru-RU" sz="155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хронические заболевания нижних дыхательных путей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0,79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12,1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934">
                <a:tc>
                  <a:txBody>
                    <a:bodyPr/>
                    <a:lstStyle/>
                    <a:p>
                      <a:pPr algn="l" fontAlgn="b"/>
                      <a:r>
                        <a:rPr lang="ru-RU" sz="155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инфекционные и паразитарные болезни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1,58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24,3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23,9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806">
                <a:tc>
                  <a:txBody>
                    <a:bodyPr/>
                    <a:lstStyle/>
                    <a:p>
                      <a:pPr algn="r" fontAlgn="b"/>
                      <a:r>
                        <a:rPr lang="ru-RU" sz="155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из них туберкулез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0,39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6,1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-49,2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806">
                <a:tc>
                  <a:txBody>
                    <a:bodyPr/>
                    <a:lstStyle/>
                    <a:p>
                      <a:pPr algn="r" fontAlgn="b"/>
                      <a:r>
                        <a:rPr lang="ru-RU" sz="155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ВИЧ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1,19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18,2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52,5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Смертность населения Первомайского района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1643051"/>
            <a:ext cx="821537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Основными причинами смерти в 2024 году являлись:</a:t>
            </a:r>
          </a:p>
          <a:p>
            <a:pPr algn="ctr"/>
            <a:endParaRPr lang="ru-RU" b="1" dirty="0">
              <a:solidFill>
                <a:srgbClr val="1F497D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algn="just"/>
            <a:r>
              <a:rPr lang="ru-RU" b="1" dirty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I место - болезни системы кровообращения – 661,8 на 100 тыс. населения (по области – 508,3 - I место);</a:t>
            </a:r>
          </a:p>
          <a:p>
            <a:pPr algn="just"/>
            <a:r>
              <a:rPr lang="ru-RU" b="1" dirty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II место – новообразования  315,7 на 100 тыс. населения (по области –233,2-  II место;</a:t>
            </a:r>
          </a:p>
          <a:p>
            <a:r>
              <a:rPr lang="ru-RU" b="1" dirty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III место – травмы и отравления – 206,4 на 100 тыс. населения (по области – 163,0 - III место)</a:t>
            </a:r>
            <a:r>
              <a:rPr lang="ru-RU" dirty="0"/>
              <a:t> </a:t>
            </a:r>
          </a:p>
          <a:p>
            <a:endParaRPr lang="ru-RU" dirty="0"/>
          </a:p>
          <a:p>
            <a:endParaRPr lang="ru-RU" dirty="0"/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Таким образом,  показатели смертности от основных причин выше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среднеобластных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ДОГВН и ПМО населения Первомайского района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14356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28670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FF0000"/>
                </a:solidFill>
              </a:rPr>
              <a:t>	За 2024 год ДОГВН  и ПМО прошли 6333 чел : ПМО (1638 чел-) и ДОГВН (4695 чел) – 75,87 % годового плана (8347 чел) </a:t>
            </a:r>
          </a:p>
          <a:p>
            <a:pPr algn="just"/>
            <a:r>
              <a:rPr lang="ru-RU" sz="1600" dirty="0">
                <a:solidFill>
                  <a:srgbClr val="112947"/>
                </a:solidFill>
              </a:rPr>
              <a:t>Прошли 1-й этап ДОГВН-  4695 чел</a:t>
            </a:r>
          </a:p>
          <a:p>
            <a:pPr algn="just"/>
            <a:r>
              <a:rPr lang="ru-RU" sz="1600" dirty="0">
                <a:solidFill>
                  <a:srgbClr val="112947"/>
                </a:solidFill>
              </a:rPr>
              <a:t>Направлены на 2й этап-  1157 чел (24,64%) Прошли полностью все мероприятия 2 го этапа: 1157 чел – 100 % от направленных по результатам 1го этапа</a:t>
            </a:r>
          </a:p>
          <a:p>
            <a:pPr algn="just"/>
            <a:endParaRPr lang="ru-RU" sz="1600" dirty="0">
              <a:solidFill>
                <a:srgbClr val="112947"/>
              </a:solidFill>
            </a:endParaRPr>
          </a:p>
          <a:p>
            <a:pPr algn="just"/>
            <a:r>
              <a:rPr lang="ru-RU" sz="1600" dirty="0">
                <a:solidFill>
                  <a:srgbClr val="FF0000"/>
                </a:solidFill>
              </a:rPr>
              <a:t>	Число впервые выявленных случаев хронических неинфекционных заболеваний (ХНИЗ) у граждан, прошедших ДОГВН и ПМО за 2024 год:</a:t>
            </a:r>
          </a:p>
          <a:p>
            <a:pPr algn="just"/>
            <a:r>
              <a:rPr lang="ru-RU" sz="1600" dirty="0">
                <a:solidFill>
                  <a:srgbClr val="112947"/>
                </a:solidFill>
              </a:rPr>
              <a:t>- болезни системы кровообращения: всего 3870 случаев, из них впервые в жизни установленным диагнозом 356 случаев, что составило  9,19 % от выявленных заболеваний этого класса </a:t>
            </a:r>
          </a:p>
          <a:p>
            <a:pPr algn="just"/>
            <a:r>
              <a:rPr lang="ru-RU" sz="1600" dirty="0">
                <a:solidFill>
                  <a:srgbClr val="112947"/>
                </a:solidFill>
              </a:rPr>
              <a:t>- сахарный диабет: всего 617,  из них впервые в жизни установленным диагнозом 26 случаев, что составило  4,2 % от выявленных заболеваний этого класса</a:t>
            </a:r>
          </a:p>
          <a:p>
            <a:pPr algn="just"/>
            <a:r>
              <a:rPr lang="ru-RU" sz="1600" dirty="0">
                <a:solidFill>
                  <a:srgbClr val="112947"/>
                </a:solidFill>
              </a:rPr>
              <a:t>- злокачественные новообразования :всего 219 из них впервые в жизни установленным диагнозом 2 случая,  что составило  0,91 % от выявленных заболеваний этого класса</a:t>
            </a:r>
          </a:p>
          <a:p>
            <a:pPr algn="just">
              <a:buFontTx/>
              <a:buChar char="-"/>
            </a:pPr>
            <a:r>
              <a:rPr lang="ru-RU" sz="1600" dirty="0">
                <a:solidFill>
                  <a:srgbClr val="112947"/>
                </a:solidFill>
              </a:rPr>
              <a:t>ХОБЛ всего 282, из них впервые в жизни установленным диагнозом 12 случаев, что составило  4,26 % от выявленных заболеваний этого класса,</a:t>
            </a:r>
          </a:p>
          <a:p>
            <a:pPr algn="just"/>
            <a:r>
              <a:rPr lang="ru-RU" sz="1600" dirty="0">
                <a:solidFill>
                  <a:srgbClr val="112947"/>
                </a:solidFill>
              </a:rPr>
              <a:t>Доля злокачественных новообразований, выявленных на ранних стадиях в 2024 г:</a:t>
            </a:r>
          </a:p>
          <a:p>
            <a:pPr algn="just"/>
            <a:r>
              <a:rPr lang="ru-RU" sz="1600" dirty="0">
                <a:solidFill>
                  <a:srgbClr val="112947"/>
                </a:solidFill>
              </a:rPr>
              <a:t>Всего выявлено заболеваний 219, из них 1-2 стадии – 99- 45,2 %</a:t>
            </a:r>
          </a:p>
          <a:p>
            <a:pPr>
              <a:buFontTx/>
              <a:buChar char="-"/>
            </a:pPr>
            <a:endParaRPr lang="ru-RU" sz="1600" dirty="0">
              <a:solidFill>
                <a:srgbClr val="003366"/>
              </a:solidFill>
            </a:endParaRPr>
          </a:p>
          <a:p>
            <a:endParaRPr lang="ru-RU" dirty="0"/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lvl="0"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Количество случаев заболевания болезнями органов дыхания, пищеварения, кровообращения ОРВИ и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COVID-19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по возрастным группам в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20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23-2024 году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1571612"/>
          <a:ext cx="8358245" cy="3716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87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и подростки 2023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и подростки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Взрослые </a:t>
                      </a:r>
                    </a:p>
                    <a:p>
                      <a:pPr marL="285750" marR="0" lvl="0" indent="-28575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лет и старше  2023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Взрослые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18 лет и старше 2024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ОРВИ (амбулаторно)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2683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3072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1612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2216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(+37,46%)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Бронхит (амбулаторно)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47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37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48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(+29,73%)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Пневмония (амбулаторно)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46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66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178 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(+169,7%)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COVID-19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(амбулаторно)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111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14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(+87%)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Болезни органов пищеварения (</a:t>
                      </a:r>
                      <a:r>
                        <a:rPr kumimoji="0" lang="ru-RU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амбулаторно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)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201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351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990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1091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(+10%)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31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Болезни органов кровообращения (</a:t>
                      </a:r>
                      <a:r>
                        <a:rPr kumimoji="0" lang="ru-RU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амбулаторно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)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35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44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2718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4036 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(+48,4%)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lvl="0" algn="ctr"/>
            <a:endParaRPr lang="ru-RU" sz="2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285728"/>
            <a:ext cx="88582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PT Astra Serif"/>
                <a:ea typeface="Times New Roman" pitchFamily="18" charset="0"/>
                <a:cs typeface="Times New Roman" pitchFamily="18" charset="0"/>
              </a:rPr>
              <a:t>Льготное лекарственное обеспечение граждан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/>
          </p:nvPr>
        </p:nvSpPr>
        <p:spPr>
          <a:xfrm>
            <a:off x="357158" y="1600200"/>
            <a:ext cx="8572560" cy="4525920"/>
          </a:xfrm>
        </p:spPr>
        <p:txBody>
          <a:bodyPr>
            <a:noAutofit/>
          </a:bodyPr>
          <a:lstStyle/>
          <a:p>
            <a:pPr marL="0" lvl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sz="1600" b="1" dirty="0">
              <a:solidFill>
                <a:srgbClr val="003366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endParaRPr lang="ru-RU" sz="1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821537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endParaRPr lang="ru-RU" sz="2400" b="1" spc="-1" dirty="0">
              <a:solidFill>
                <a:srgbClr val="336699"/>
              </a:solidFill>
              <a:latin typeface="Calibri"/>
            </a:endParaRP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642918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28670"/>
            <a:ext cx="91440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Федеральная программа обеспечения необходимыми лекарственными препаратами (ОНЛП).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	Право на льготное лекарственное обеспечение в Первомайском районе на 2024 год оставили за собой 552 человека из 1458 федеральных льготников.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За 2024 год воспользовались правом 129 человек, получили препараты на сумму 4,861 млн. рублей. За 2024 год обеспечено  375 рецептов, получено препаратов на сумму более  4,8млн.  рублей.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  <a:p>
            <a:pPr algn="ctr"/>
            <a:r>
              <a:rPr lang="ru-RU" dirty="0">
                <a:solidFill>
                  <a:srgbClr val="FF0000"/>
                </a:solidFill>
              </a:rPr>
              <a:t>Региональная программа обеспечения бесплатными лекарственными препаратами, в том числе граждан с редкими (</a:t>
            </a:r>
            <a:r>
              <a:rPr lang="ru-RU" dirty="0" err="1">
                <a:solidFill>
                  <a:srgbClr val="FF0000"/>
                </a:solidFill>
              </a:rPr>
              <a:t>орфанными</a:t>
            </a:r>
            <a:r>
              <a:rPr lang="ru-RU" dirty="0">
                <a:solidFill>
                  <a:srgbClr val="FF0000"/>
                </a:solidFill>
              </a:rPr>
              <a:t>) заболеваниями (РЛО).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 регистр Томской области включено более 1358 тыс. человек, в Первомайском районе 1271 человек.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За 2024 год в Первомайском районе по региональной программе: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 отпущено препаратов на общую сумму – 8449268 руб. 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 количество обеспеченных рецептов – 7274 рецепта;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 количество обеспеченных рецептов на одного льготника – 8-9 рецептов;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 средняя стоимость одного обслуженного рецепта – 1161,5 рублей;</a:t>
            </a:r>
          </a:p>
          <a:p>
            <a:endParaRPr lang="ru-RU" dirty="0"/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42853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</a:pPr>
            <a:r>
              <a:rPr lang="ru-RU" b="1" dirty="0">
                <a:solidFill>
                  <a:schemeClr val="tx2"/>
                </a:solidFill>
                <a:latin typeface="PT Astra Serif"/>
                <a:ea typeface="Times New Roman" pitchFamily="18" charset="0"/>
                <a:cs typeface="Times New Roman" pitchFamily="18" charset="0"/>
              </a:rPr>
              <a:t>Льготное лекарственное обеспечение граждан </a:t>
            </a:r>
            <a:endParaRPr lang="ru-RU" dirty="0">
              <a:solidFill>
                <a:schemeClr val="tx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Расходы финансовых </a:t>
            </a:r>
            <a:r>
              <a:rPr lang="ru-RU" sz="2400" b="1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средств 2024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г.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(все источники финансирования)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algn="ctr"/>
            <a:endParaRPr lang="ru-RU" sz="24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0" y="857232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397000"/>
          <a:ext cx="8501124" cy="4999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39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68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168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 (млн.руб.)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Средства ОМС (млн.руб.)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Бюджет (млн.руб.)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Вне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бюджетные средства</a:t>
                      </a:r>
                    </a:p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(млн.руб.)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Фонд социального страхования (млн.руб.)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Всего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302,21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270,0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22,3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9,7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0,21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Оплата труда и начисления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241,48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223,5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11,9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Оплата работ, услуг (ком. услуги, связь, э/энергия, отопление и т.д.)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29,72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23,1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5,9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0,72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Социальное обеспечение (оплата МО по б/листам)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1,32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Прочие расходы (налоги, пошлины, штрафы и т.д.)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4,45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2,4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-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Увеличение стоимости основных средств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0,48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Увеличение материальных запасов (лекарства, питание, хим. реактивы, мягкий инвентарь, запчасти)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26,33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21,5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</a:rPr>
                        <a:t>2,5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2,31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Кадровое обеспечение в 2024 году (врачи)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8786842" cy="142876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857364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>
              <a:spcBef>
                <a:spcPts val="100"/>
              </a:spcBef>
              <a:spcAft>
                <a:spcPts val="1200"/>
              </a:spcAft>
              <a:buFontTx/>
              <a:buAutoNum type="arabicPeriod"/>
            </a:pPr>
            <a:endParaRPr lang="ru-RU" alt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2" name="AutoShape 2" descr="&amp;KHcy;&amp;ocy;&amp;lcy;&amp;tcy;&amp;iecy;&amp;rcy; &amp;Ecy;&amp;Kcy;&amp;Gcy; &amp;Vcy;&amp;acy;&amp;lcy;&amp;iecy;&amp;ncy;&amp;tcy;&amp;acy; &amp;kcy;&amp;ucy;&amp;pcy;&amp;icy;&amp;tcy;&amp;softcy; &amp;scy; &amp;dcy;&amp;ocy;&amp;scy;&amp;tcy;&amp;acy;&amp;vcy;&amp;kcy;&amp;ocy;&amp;jcy; &amp;vcy; &amp;Scy;&amp;acy;&amp;ncy;&amp;kcy;&amp;tcy;-&amp;Pcy;&amp;iecy;&amp;tcy;&amp;iecy;&amp;rcy;&amp;bcy;&amp;ucy;&amp;rcy;&amp;gcy;&amp;iecy; &amp;icy; &amp;Mcy;&amp;ocy;&amp;scy;&amp;kcy;&amp;v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5" name="AutoShape 5" descr="&amp;Kcy;&amp;ocy;&amp;ncy;&amp;tscy;&amp;iecy;&amp;ncy;&amp;tcy;&amp;rcy;&amp;acy;&amp;tcy;&amp;ocy;&amp;rcy; &amp;kcy;&amp;icy;&amp;scy;&amp;lcy;&amp;ocy;&amp;rcy;&amp;ocy;&amp;dcy;&amp;acy; &amp;Acy;&amp;rcy;&amp;mcy;&amp;iecy;&amp;dcy; 8F-5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71475" y="1071547"/>
          <a:ext cx="8001052" cy="5460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7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4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289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01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28280"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Всего на конец 2023г.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(чел)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2024 г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Всего на конец 2024 г.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(чел)</a:t>
                      </a:r>
                      <a:endParaRPr lang="ru-RU" sz="1600" dirty="0">
                        <a:solidFill>
                          <a:schemeClr val="bg1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7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39</a:t>
                      </a:r>
                      <a:r>
                        <a:rPr lang="ru-RU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40 чел.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Принято</a:t>
                      </a:r>
                      <a:endPara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 человека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7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программе «Земский доктор»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чел.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врач-анестезиолог-реаниматолог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88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вне программы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3 чел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Врач-хирург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Врач –эндокринолог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Врач-оториноларинголог</a:t>
                      </a:r>
                      <a:r>
                        <a:rPr lang="ru-RU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08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Выбыло</a:t>
                      </a:r>
                      <a:endPara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человек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1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из них: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41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собственному желанию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человека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 акушер-гинеколог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 - хирург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788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В 2024 году по программе «Бюджетный дом» 2 врача</a:t>
                      </a:r>
                      <a:r>
                        <a:rPr lang="ru-RU" sz="20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 были обеспечены жильем.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Кадровое обеспечение в 2024 году (средний персонал)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8786842" cy="142876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857364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>
              <a:spcBef>
                <a:spcPts val="100"/>
              </a:spcBef>
              <a:spcAft>
                <a:spcPts val="1200"/>
              </a:spcAft>
              <a:buFontTx/>
              <a:buAutoNum type="arabicPeriod"/>
            </a:pPr>
            <a:endParaRPr lang="ru-RU" alt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2" name="AutoShape 2" descr="&amp;KHcy;&amp;ocy;&amp;lcy;&amp;tcy;&amp;iecy;&amp;rcy; &amp;Ecy;&amp;Kcy;&amp;Gcy; &amp;Vcy;&amp;acy;&amp;lcy;&amp;iecy;&amp;ncy;&amp;tcy;&amp;acy; &amp;kcy;&amp;ucy;&amp;pcy;&amp;icy;&amp;tcy;&amp;softcy; &amp;scy; &amp;dcy;&amp;ocy;&amp;scy;&amp;tcy;&amp;acy;&amp;vcy;&amp;kcy;&amp;ocy;&amp;jcy; &amp;vcy; &amp;Scy;&amp;acy;&amp;ncy;&amp;kcy;&amp;tcy;-&amp;Pcy;&amp;iecy;&amp;tcy;&amp;iecy;&amp;rcy;&amp;bcy;&amp;ucy;&amp;rcy;&amp;gcy;&amp;iecy; &amp;icy; &amp;Mcy;&amp;ocy;&amp;scy;&amp;kcy;&amp;v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5" name="AutoShape 5" descr="&amp;Kcy;&amp;ocy;&amp;ncy;&amp;tscy;&amp;iecy;&amp;ncy;&amp;tcy;&amp;rcy;&amp;acy;&amp;tcy;&amp;ocy;&amp;rcy; &amp;kcy;&amp;icy;&amp;scy;&amp;lcy;&amp;ocy;&amp;rcy;&amp;ocy;&amp;dcy;&amp;acy; &amp;Acy;&amp;rcy;&amp;mcy;&amp;iecy;&amp;dcy; 8F-5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71475" y="1071546"/>
          <a:ext cx="8143928" cy="552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0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8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933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15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44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 на конец 2023г.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(чел)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2024 г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 на конец 2024 г.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(чел)</a:t>
                      </a:r>
                      <a:endParaRPr lang="ru-RU" sz="12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2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139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137 чел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Принято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 человек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82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программе «Земский фельдшер»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человека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Заведующая ФАП- медсестра ( с. </a:t>
                      </a:r>
                      <a:r>
                        <a:rPr lang="ru-RU" sz="120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Куяново</a:t>
                      </a: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) – 1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Медицинская</a:t>
                      </a:r>
                      <a:r>
                        <a:rPr lang="ru-RU" sz="1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сестра ВОП (п.Комсомольск) - 1</a:t>
                      </a: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2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вне программы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 человека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Старшая медицинская сестра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Медицинская сестра ВОП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Медицинская</a:t>
                      </a:r>
                      <a:r>
                        <a:rPr lang="ru-RU" sz="1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сестра -</a:t>
                      </a:r>
                      <a:r>
                        <a:rPr lang="ru-RU" sz="1200" baseline="0" dirty="0" err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анастезит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9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Выбыло</a:t>
                      </a:r>
                      <a:endParaRPr lang="ru-RU" sz="12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7</a:t>
                      </a:r>
                      <a:r>
                        <a:rPr lang="ru-RU" sz="12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человек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из них: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93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собственному желанию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6 человек ( 3 чел ушли на заслуженный отдых)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21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другим причинам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человек (смерть)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2116">
                <a:tc grid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На</a:t>
                      </a:r>
                      <a:r>
                        <a:rPr lang="ru-RU" sz="14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базе Томского медицинского колледжа проходят обучение 15 сотрудников из числа младшего медицинского и прочего персонала. В 2025 г. планируется их трудоустройство в ОГБУЗ «Первомайская РБ» после завершения обучения на должность «медицинская сестра/брат»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                  Задачи ОГБУЗ «Первомайская РБ» на 2024 год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17145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одзаголовок 11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543956" cy="4360297"/>
          </a:xfrm>
        </p:spPr>
        <p:txBody>
          <a:bodyPr/>
          <a:lstStyle/>
          <a:p>
            <a:pPr algn="just">
              <a:buFont typeface="Wingdings" pitchFamily="2" charset="2"/>
              <a:buChar char="Ø"/>
              <a:defRPr/>
            </a:pPr>
            <a:r>
              <a:rPr lang="ru-RU" sz="2400" dirty="0">
                <a:solidFill>
                  <a:srgbClr val="003366"/>
                </a:solidFill>
              </a:rPr>
              <a:t>  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Поддержание устойчивой стабильности больницы;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Сокращение кадрового дефицита;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Сохранение и выполнение объемов медицинской помощи;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Улучшение качества медицинской помощи;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Развитие новых современных технологий;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Совершенствование мониторинга беременных;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Оказание помощи сельскому здравоохранению,</a:t>
            </a:r>
          </a:p>
          <a:p>
            <a:pPr algn="just">
              <a:buNone/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   в том числе участие в проведении диспансеризации сельского населения;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Укрепление материально – технической базы.</a:t>
            </a:r>
          </a:p>
          <a:p>
            <a:pPr algn="just"/>
            <a:endParaRPr lang="ru-RU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Ремонты 2024 года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357299"/>
            <a:ext cx="9001156" cy="5500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1.Отремонтирован кабинет врача общей практики в  поликлинике 1 этаж;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2.Проведен косметический ремонт кабинета врача участкового - терапевта 1 этаж поликлиники;</a:t>
            </a:r>
          </a:p>
          <a:p>
            <a:pPr algn="just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3.Замена окон в кабинете врача – инфекциониста за счет приносящей доход деятельности. </a:t>
            </a:r>
          </a:p>
          <a:p>
            <a:pPr algn="just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4.Частичный капитальный ремонт лечебного корпуса ОГБУЗ «Первомайская РБ», расположенного по адресу с.Первомайское, ул.Больничная строение 2 (хирургическое отделение) на сумму 9 910 188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р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),  в рамках которого произвели ремонт перехода в корпус, коридора 1-2 этажа, 4 палат, процедурного кабинета. </a:t>
            </a:r>
            <a:r>
              <a:rPr lang="ru-RU" sz="2400" b="1" dirty="0" err="1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Оремонтирован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смотровой кабинет на 1 этаже, 4 палаты и процедурный кабинет на 2 этаже заменили все двери на 1-2 этаже, замена окон в отремонтированных палатах.</a:t>
            </a:r>
          </a:p>
          <a:p>
            <a:pPr algn="just"/>
            <a:endParaRPr lang="ru-RU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7" name="AutoShape 3" descr="https://i.mycdn.me/image?id=918628979278&amp;t=3&amp;plc=API&amp;viewToken=qyltEMwX7frwNzzZoaTXNA&amp;tkn=*NJkY0DS5brAYEny8z3gArJuy5go"/>
          <p:cNvSpPr>
            <a:spLocks noChangeAspect="1" noChangeArrowheads="1"/>
          </p:cNvSpPr>
          <p:nvPr/>
        </p:nvSpPr>
        <p:spPr bwMode="auto">
          <a:xfrm>
            <a:off x="155575" y="-3946525"/>
            <a:ext cx="10972800" cy="8229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Ремонты 2024 года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27" name="AutoShape 3" descr="https://i.mycdn.me/image?id=918628979278&amp;t=3&amp;plc=API&amp;viewToken=qyltEMwX7frwNzzZoaTXNA&amp;tkn=*NJkY0DS5brAYEny8z3gArJuy5go"/>
          <p:cNvSpPr>
            <a:spLocks noChangeAspect="1" noChangeArrowheads="1"/>
          </p:cNvSpPr>
          <p:nvPr/>
        </p:nvSpPr>
        <p:spPr bwMode="auto">
          <a:xfrm>
            <a:off x="155575" y="-3946525"/>
            <a:ext cx="10972800" cy="8229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74" y="4429132"/>
            <a:ext cx="2928926" cy="2267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514617"/>
            <a:ext cx="332783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429132"/>
            <a:ext cx="291780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1481157"/>
            <a:ext cx="3300290" cy="273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Оборудование и автомобили, приобретенные в 2024 году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857232"/>
            <a:ext cx="9144000" cy="285752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42985"/>
            <a:ext cx="8858280" cy="2636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 algn="just">
              <a:spcBef>
                <a:spcPts val="100"/>
              </a:spcBef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    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Лечебно-диагностическое отделение  имеет возможность проведения функциональной диагностики, лабораторного исследования на новейшем оборудовании:</a:t>
            </a:r>
          </a:p>
          <a:p>
            <a:pPr marL="469900" indent="-457200" algn="just">
              <a:spcBef>
                <a:spcPts val="100"/>
              </a:spcBef>
              <a:buAutoNum type="arabicPeriod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Монитор носимый АД «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Валента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»  – 2 единицы (250 000 руб.)</a:t>
            </a:r>
          </a:p>
          <a:p>
            <a:pPr marL="469900" indent="-457200" algn="just">
              <a:spcBef>
                <a:spcPts val="100"/>
              </a:spcBef>
              <a:buAutoNum type="arabicPeriod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Регистратор ЭКГ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холтеровский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- «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Валента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» МН-05 – 1 единица (125 </a:t>
            </a:r>
            <a:r>
              <a:rPr lang="ru-RU" b="1">
                <a:solidFill>
                  <a:schemeClr val="tx2">
                    <a:lumMod val="75000"/>
                  </a:schemeClr>
                </a:solidFill>
              </a:rPr>
              <a:t>000 руб.)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  <a:p>
            <a:pPr marL="469900" indent="-457200" algn="just">
              <a:spcBef>
                <a:spcPts val="100"/>
              </a:spcBef>
              <a:buAutoNum type="arabicPeriod"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Анализатор полуавтоматический биохимический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BS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3000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M (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договор пожертвования)</a:t>
            </a:r>
          </a:p>
          <a:p>
            <a:pPr marL="469900" indent="-457200" algn="just">
              <a:spcBef>
                <a:spcPts val="100"/>
              </a:spcBef>
            </a:pP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2" name="AutoShape 2" descr="&amp;KHcy;&amp;ocy;&amp;lcy;&amp;tcy;&amp;iecy;&amp;rcy; &amp;Ecy;&amp;Kcy;&amp;Gcy; &amp;Vcy;&amp;acy;&amp;lcy;&amp;iecy;&amp;ncy;&amp;tcy;&amp;acy; &amp;kcy;&amp;ucy;&amp;pcy;&amp;icy;&amp;tcy;&amp;softcy; &amp;scy; &amp;dcy;&amp;ocy;&amp;scy;&amp;tcy;&amp;acy;&amp;vcy;&amp;kcy;&amp;ocy;&amp;jcy; &amp;vcy; &amp;Scy;&amp;acy;&amp;ncy;&amp;kcy;&amp;tcy;-&amp;Pcy;&amp;iecy;&amp;tcy;&amp;iecy;&amp;rcy;&amp;bcy;&amp;ucy;&amp;rcy;&amp;gcy;&amp;iecy; &amp;icy; &amp;Mcy;&amp;ocy;&amp;scy;&amp;kcy;&amp;v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5" name="AutoShape 5" descr="&amp;Kcy;&amp;ocy;&amp;ncy;&amp;tscy;&amp;iecy;&amp;ncy;&amp;tcy;&amp;rcy;&amp;acy;&amp;tcy;&amp;ocy;&amp;rcy; &amp;kcy;&amp;icy;&amp;scy;&amp;lcy;&amp;ocy;&amp;rcy;&amp;ocy;&amp;dcy;&amp;acy; &amp;Acy;&amp;rcy;&amp;mcy;&amp;iecy;&amp;dcy; 8F-5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857628"/>
            <a:ext cx="22860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857628"/>
            <a:ext cx="1882324" cy="2350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3857628"/>
            <a:ext cx="231052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929190" y="3857628"/>
            <a:ext cx="190048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Оборудование и автомобили, приобретенные в 2024 году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/>
          </p:nvPr>
        </p:nvSpPr>
        <p:spPr>
          <a:xfrm>
            <a:off x="214282" y="1285860"/>
            <a:ext cx="8715436" cy="2714644"/>
          </a:xfrm>
        </p:spPr>
        <p:txBody>
          <a:bodyPr>
            <a:normAutofit lnSpcReduction="10000"/>
          </a:bodyPr>
          <a:lstStyle/>
          <a:p>
            <a:r>
              <a:rPr lang="ru-RU" sz="2600" dirty="0">
                <a:solidFill>
                  <a:srgbClr val="003366"/>
                </a:solidFill>
              </a:rPr>
              <a:t>Автомобиль Лада-Гранта (986 989,77 руб.)</a:t>
            </a:r>
            <a:endParaRPr lang="en-US" sz="2600" dirty="0">
              <a:solidFill>
                <a:srgbClr val="003366"/>
              </a:solidFill>
            </a:endParaRPr>
          </a:p>
          <a:p>
            <a:pPr>
              <a:buFontTx/>
              <a:buChar char="-"/>
            </a:pPr>
            <a:r>
              <a:rPr lang="ru-RU" sz="2600" dirty="0">
                <a:solidFill>
                  <a:srgbClr val="003366"/>
                </a:solidFill>
              </a:rPr>
              <a:t>Доставка пациентов для прохождения диспансеризации, диспансерного наблюдения</a:t>
            </a:r>
          </a:p>
          <a:p>
            <a:pPr>
              <a:buFontTx/>
              <a:buChar char="-"/>
            </a:pPr>
            <a:r>
              <a:rPr lang="ru-RU" sz="2600" dirty="0">
                <a:solidFill>
                  <a:srgbClr val="003366"/>
                </a:solidFill>
              </a:rPr>
              <a:t>Доставка пациентов для вакцинации</a:t>
            </a:r>
          </a:p>
          <a:p>
            <a:pPr>
              <a:buFontTx/>
              <a:buChar char="-"/>
            </a:pPr>
            <a:r>
              <a:rPr lang="ru-RU" sz="2600" dirty="0">
                <a:solidFill>
                  <a:srgbClr val="003366"/>
                </a:solidFill>
              </a:rPr>
              <a:t>Доставка биологического материала</a:t>
            </a:r>
          </a:p>
          <a:p>
            <a:pPr>
              <a:buFontTx/>
              <a:buChar char="-"/>
            </a:pPr>
            <a:r>
              <a:rPr lang="ru-RU" sz="2600" dirty="0">
                <a:solidFill>
                  <a:srgbClr val="003366"/>
                </a:solidFill>
              </a:rPr>
              <a:t>Доставка лекарственных препаратов до жителей района</a:t>
            </a:r>
          </a:p>
          <a:p>
            <a:pPr>
              <a:buFontTx/>
              <a:buChar char="-"/>
            </a:pPr>
            <a:r>
              <a:rPr lang="ru-RU" sz="2600" dirty="0">
                <a:solidFill>
                  <a:srgbClr val="003366"/>
                </a:solidFill>
              </a:rPr>
              <a:t>Обслуживание вызовов на дому.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3641689"/>
            <a:ext cx="5643602" cy="2930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                  Задачи ОГБУЗ «Первомайская РБ» на 2025 год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17145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одзаголовок 11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543956" cy="5025095"/>
          </a:xfrm>
        </p:spPr>
        <p:txBody>
          <a:bodyPr/>
          <a:lstStyle/>
          <a:p>
            <a:pPr algn="just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Укрепление материально – технической базы: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Ремонт </a:t>
            </a:r>
            <a:r>
              <a:rPr lang="ru-RU" sz="2400" b="1" dirty="0" err="1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ФАПа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д.Успенка;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Частичный косметический ремонт терапевтического отделения, хирургического отделения;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Укомплектование мебелью хирургического стационара;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Приобретение автотранспорта ( УАЗ);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Приобретение современного аппарата УЗИ;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Оснащение учреждение компьютерной и оргтехникой. </a:t>
            </a:r>
          </a:p>
          <a:p>
            <a:pPr algn="just">
              <a:buFont typeface="Wingdings" pitchFamily="2" charset="2"/>
              <a:buChar char="Ø"/>
              <a:defRPr/>
            </a:pPr>
            <a:endParaRPr lang="ru-RU" sz="2400" b="1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Кадровые ресурсы:</a:t>
            </a:r>
          </a:p>
          <a:p>
            <a:pPr algn="just">
              <a:buFontTx/>
              <a:buChar char="-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Трудоустройство 15 специалистов, обучающихся в ТБМК.</a:t>
            </a:r>
          </a:p>
          <a:p>
            <a:pPr algn="just">
              <a:buFontTx/>
              <a:buChar char="-"/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Сокращение кадрового дефицита.</a:t>
            </a:r>
          </a:p>
          <a:p>
            <a:pPr algn="just">
              <a:buFont typeface="Wingdings" pitchFamily="2" charset="2"/>
              <a:buChar char="Ø"/>
              <a:defRPr/>
            </a:pPr>
            <a:endParaRPr lang="ru-RU" sz="24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ru-RU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647640" y="1079280"/>
            <a:ext cx="7848720" cy="31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/>
            <a:r>
              <a:rPr lang="ru-RU" sz="2800" b="1" spc="-1" dirty="0">
                <a:solidFill>
                  <a:schemeClr val="accent6">
                    <a:lumMod val="75000"/>
                  </a:schemeClr>
                </a:solidFill>
                <a:latin typeface="Calibri"/>
              </a:rPr>
              <a:t>Спасибо за внимание!</a:t>
            </a:r>
            <a:endParaRPr lang="ru-RU" sz="2800" b="1" strike="noStrike" spc="-1" dirty="0">
              <a:solidFill>
                <a:schemeClr val="accent6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42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5877000"/>
            <a:ext cx="9143999" cy="792000"/>
          </a:xfrm>
          <a:prstGeom prst="rect">
            <a:avLst/>
          </a:prstGeom>
          <a:ln>
            <a:noFill/>
          </a:ln>
        </p:spPr>
      </p:pic>
      <p:sp>
        <p:nvSpPr>
          <p:cNvPr id="44" name="CustomShape 2"/>
          <p:cNvSpPr/>
          <p:nvPr/>
        </p:nvSpPr>
        <p:spPr>
          <a:xfrm>
            <a:off x="2614680" y="5877000"/>
            <a:ext cx="6494400" cy="648512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b="1" spc="-1" dirty="0">
                <a:solidFill>
                  <a:srgbClr val="FFFFFF"/>
                </a:solidFill>
                <a:latin typeface="Calibri"/>
              </a:rPr>
              <a:t>Васютин Павел Александрович,</a:t>
            </a:r>
            <a:endParaRPr lang="en-US" spc="-1" dirty="0">
              <a:solidFill>
                <a:srgbClr val="000000"/>
              </a:solidFill>
            </a:endParaRPr>
          </a:p>
          <a:p>
            <a:pPr algn="r">
              <a:lnSpc>
                <a:spcPct val="100000"/>
              </a:lnSpc>
            </a:pPr>
            <a:r>
              <a:rPr lang="ru-RU" b="1" spc="-1" dirty="0">
                <a:solidFill>
                  <a:srgbClr val="FFFFFF"/>
                </a:solidFill>
                <a:latin typeface="Calibri"/>
              </a:rPr>
              <a:t>И.о. главного врача ОГБУЗ «Первомайская РБ»</a:t>
            </a:r>
            <a:endParaRPr lang="en-US" spc="-1" dirty="0">
              <a:solidFill>
                <a:srgbClr val="0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14818"/>
            <a:ext cx="2588917" cy="144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2515721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chemeClr val="tx2">
                    <a:lumMod val="75000"/>
                  </a:schemeClr>
                </a:solidFill>
                <a:latin typeface="Calibri"/>
              </a:rPr>
              <a:t>Прикрепленное население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571612"/>
            <a:ext cx="3490918" cy="239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17145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28596" y="1643050"/>
          <a:ext cx="5072098" cy="285752"/>
        </p:xfrm>
        <a:graphic>
          <a:graphicData uri="http://schemas.openxmlformats.org/drawingml/2006/table">
            <a:tbl>
              <a:tblPr/>
              <a:tblGrid>
                <a:gridCol w="5072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Динамики численности  населения 2022-2024 гг.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285720" y="214311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4143372" y="4000504"/>
          <a:ext cx="4714876" cy="2671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Структура ОГБУЗ «Первомайская РБ» и ее изменения в 2024 году 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50017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00063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	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/>
          </p:nvPr>
        </p:nvSpPr>
        <p:spPr>
          <a:xfrm>
            <a:off x="4572000" y="1714488"/>
            <a:ext cx="4572000" cy="4929222"/>
          </a:xfrm>
        </p:spPr>
        <p:txBody>
          <a:bodyPr>
            <a:noAutofit/>
          </a:bodyPr>
          <a:lstStyle/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ОГБУЗ «Первомайская районная больница» основана в 1951 году.</a:t>
            </a:r>
          </a:p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В настоящее время здравоохранение района включает в себя:</a:t>
            </a:r>
          </a:p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-ОГБУЗ «Первомайская районная больница»</a:t>
            </a:r>
          </a:p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ru-RU" sz="1800" dirty="0" err="1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Улу-Юльская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амбулатория</a:t>
            </a:r>
          </a:p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- Комсомольская амбулатория</a:t>
            </a:r>
          </a:p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ru-RU" sz="1800" dirty="0" err="1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Сергеевская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амбулатория</a:t>
            </a:r>
          </a:p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- 8 Отделений общих врачебных практик</a:t>
            </a:r>
          </a:p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- 22 фельдшерско-акушерских пункта (в том числе передвижной)</a:t>
            </a:r>
          </a:p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Поликлиника больницы рассчитана на 725 посещений в смену. Имеется дневной стационар на 42 койко-места. </a:t>
            </a:r>
          </a:p>
          <a:p>
            <a:pPr lvl="0" algn="just">
              <a:spcBef>
                <a:spcPts val="0"/>
              </a:spcBef>
              <a:buNone/>
              <a:defRPr/>
            </a:pP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Стационарная помощь оказывается в терапевтическом,  хирургическом, детском,  инфекционном, гинекологическом, акушерском отделениях районной больницы (127 коек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</p:txBody>
      </p:sp>
      <p:pic>
        <p:nvPicPr>
          <p:cNvPr id="16" name="Picture 2" descr="\\192.168.1.2\обмен\Глав_Секретарь\Нарожновой М.В\WhatsApp Image 2023-02-15 at 14.17.47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1785926"/>
            <a:ext cx="4429188" cy="4786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320"/>
            <a:ext cx="8858280" cy="1091710"/>
          </a:xfrm>
        </p:spPr>
        <p:txBody>
          <a:bodyPr/>
          <a:lstStyle/>
          <a:p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Структура ОГБУЗ «Первомайская РБ» и ее изменения в 2024 году </a:t>
            </a:r>
            <a:br>
              <a:rPr lang="ru-RU" sz="2400" b="1" spc="-1" dirty="0">
                <a:solidFill>
                  <a:srgbClr val="336699"/>
                </a:solidFill>
                <a:latin typeface="Calibri"/>
              </a:rPr>
            </a:b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3757610" cy="452592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/>
          </p:nvPr>
        </p:nvSpPr>
        <p:spPr>
          <a:xfrm>
            <a:off x="4572000" y="1600200"/>
            <a:ext cx="4714908" cy="45259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В ноябре 2024 года на основании Распоряжения ДЗТО началась подготовительная работа по созданию централизованной службы СМП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Асиновского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, Зырянского, Первомайского и </a:t>
            </a:r>
            <a:r>
              <a:rPr lang="ru-RU" sz="2800" dirty="0" err="1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Тегульдетского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районов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00108"/>
            <a:ext cx="457203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714752"/>
            <a:ext cx="4357718" cy="253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Структура круглосуточного стационара ОГБУЗ «Первомайская РБ» и его изменения в 2024 году 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00063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	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229493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 algn="ctr">
              <a:spcBef>
                <a:spcPts val="100"/>
              </a:spcBef>
              <a:defRPr/>
            </a:pPr>
            <a:r>
              <a:rPr lang="ru-RU" b="1" dirty="0">
                <a:solidFill>
                  <a:srgbClr val="FFFFFF"/>
                </a:solidFill>
              </a:rPr>
              <a:t>Объемы деятельности за 2020 году – …пролеченных случая в дневном стационаре, ….. случая в круглосуточном стационаре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00034" y="1388736"/>
          <a:ext cx="8143932" cy="4972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9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290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Мощность круглосуточного</a:t>
                      </a:r>
                      <a:r>
                        <a:rPr lang="ru-RU" sz="1600" baseline="0" dirty="0"/>
                        <a:t> стационар 127 коек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Профиль коек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хирургические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для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взрослых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- 34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койки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316">
                <a:tc>
                  <a:txBody>
                    <a:bodyPr/>
                    <a:lstStyle/>
                    <a:p>
                      <a:pPr algn="just"/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травматологические –</a:t>
                      </a:r>
                      <a:r>
                        <a:rPr lang="ru-RU" sz="12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3 койки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оториноларингологические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 – 1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койка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6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сестринского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ухода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- 2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койки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2942">
                <a:tc>
                  <a:txBody>
                    <a:bodyPr/>
                    <a:lstStyle/>
                    <a:p>
                      <a:pPr algn="just"/>
                      <a:r>
                        <a:rPr lang="ru-RU" sz="1200" b="1" i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реанимационные - 4 койки </a:t>
                      </a:r>
                    </a:p>
                    <a:p>
                      <a:pPr algn="just"/>
                      <a:r>
                        <a:rPr lang="ru-RU" sz="1200" b="1" i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(из них реанимационные (интенсивной</a:t>
                      </a:r>
                      <a:r>
                        <a:rPr lang="ru-RU" sz="1200" b="1" i="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терапии) для</a:t>
                      </a:r>
                      <a:r>
                        <a:rPr lang="ru-RU" sz="1200" b="1" i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новорожденных – 1</a:t>
                      </a:r>
                      <a:r>
                        <a:rPr lang="ru-RU" sz="1200" b="1" i="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койка</a:t>
                      </a:r>
                      <a:r>
                        <a:rPr lang="ru-RU" sz="1200" b="1" i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)</a:t>
                      </a:r>
                      <a:endParaRPr lang="ru-RU" sz="1200" i="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терапевтические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- 38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коек</a:t>
                      </a:r>
                      <a:r>
                        <a:rPr lang="en-US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u="none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29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инфекционные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-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10</a:t>
                      </a:r>
                      <a:r>
                        <a:rPr lang="ru-RU" sz="12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</a:rPr>
                        <a:t>коек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29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педиатрические - 16 коек (из них патологии новорожденных и недоношенных – 2 койки)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u="none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29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гинекологические  - 11 коек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  <a:p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29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для беременных и рожениц - 2 койки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29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патологии беременности - 6 коек;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Структура ОГБУЗ «Первомайская РБ» и ее изменения в 2024 году 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9" name="Picture 10" descr="C:\Users\Евгений\Desktop\Важно\Фотографии Банникова Л.И\IMG_7969_L_38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500175"/>
            <a:ext cx="37099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7158" y="500063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	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4282" y="1500176"/>
          <a:ext cx="4857784" cy="2812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9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34022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Дневной стационар</a:t>
                      </a:r>
                    </a:p>
                    <a:p>
                      <a:pPr algn="ctr"/>
                      <a:r>
                        <a:rPr lang="ru-RU" dirty="0"/>
                        <a:t>ОГБУЗ «Первомайская РБ» </a:t>
                      </a:r>
                      <a:r>
                        <a:rPr lang="ru-RU" baseline="0" dirty="0"/>
                        <a:t> </a:t>
                      </a:r>
                    </a:p>
                    <a:p>
                      <a:pPr algn="ctr"/>
                      <a:r>
                        <a:rPr lang="ru-RU" baseline="0" dirty="0"/>
                        <a:t>42 койки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47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Поликлиника </a:t>
                      </a:r>
                    </a:p>
                    <a:p>
                      <a:pPr algn="ctr">
                        <a:defRPr/>
                      </a:pPr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с.Первомайское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35 коек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473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При гинекологическом</a:t>
                      </a:r>
                      <a:r>
                        <a:rPr lang="ru-RU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 стационаре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7 коек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85720" y="5229493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 algn="ctr">
              <a:spcBef>
                <a:spcPts val="100"/>
              </a:spcBef>
              <a:defRPr/>
            </a:pPr>
            <a:r>
              <a:rPr lang="ru-RU" b="1" dirty="0">
                <a:solidFill>
                  <a:srgbClr val="FFFFFF"/>
                </a:solidFill>
              </a:rPr>
              <a:t>Объемы деятельности за 2020 году – …пролеченных случая в дневном стационаре, ….. случая в круглосуточном стационаре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4643445"/>
          <a:ext cx="8643999" cy="2173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0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1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7273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Пролечено больных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725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2023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2024 год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1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Дневной стационар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215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2291 койко-день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397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4664</a:t>
                      </a:r>
                      <a:r>
                        <a:rPr lang="ru-RU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койко-дня</a:t>
                      </a:r>
                      <a:endParaRPr lang="ru-RU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32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Круглосуточный стационар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2069 </a:t>
                      </a:r>
                    </a:p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18101 койко-дней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2205</a:t>
                      </a:r>
                    </a:p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20621 койко-день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Демографическая ситуация в Первомайском районе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210366"/>
              </p:ext>
            </p:extLst>
          </p:nvPr>
        </p:nvGraphicFramePr>
        <p:xfrm>
          <a:off x="500035" y="1500173"/>
          <a:ext cx="8392445" cy="3938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39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4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91527">
                <a:tc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Человек*</a:t>
                      </a:r>
                    </a:p>
                    <a:p>
                      <a:pPr algn="ctr" fontAlgn="ctr"/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 fontAlgn="ctr"/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Отклонени</a:t>
                      </a:r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400" b="1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ек</a:t>
                      </a:r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итогу                        2023г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Показатель на конец </a:t>
                      </a:r>
                    </a:p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года (на 1000 населения)*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endParaRPr lang="ru-RU" sz="14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</a:t>
                      </a:r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прирост (+), снижение (-)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в 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4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2024 год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Родившихся в ТО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8097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7586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-511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7,7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7,3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Родившихся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r>
                        <a:rPr lang="ru-RU" sz="1400" b="1" i="0" u="none" strike="noStrike" baseline="0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 18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- 12,2 %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7,8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Умерших в ТО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11906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12773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867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11,3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12,2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Умерших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10,1%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15,3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Естественный прирост в ТО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-3809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-5187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-3,6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-5,0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Естественный прирост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-82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-123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-4,9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-7,5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Смертность населения Первомайского района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107407"/>
              </p:ext>
            </p:extLst>
          </p:nvPr>
        </p:nvGraphicFramePr>
        <p:xfrm>
          <a:off x="357159" y="1397000"/>
          <a:ext cx="8572561" cy="4156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01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57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49871">
                <a:tc rowSpan="2"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Человек*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Структура в 2023г                               (в %)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Показатель на конец года (на 100000 населения)*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Отклонение к периоду 2023г в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989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прирост (+), 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снижение (-)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2024</a:t>
                      </a:r>
                      <a:r>
                        <a:rPr lang="ru-RU" sz="14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2023</a:t>
                      </a:r>
                      <a:r>
                        <a:rPr lang="ru-RU" sz="14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год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423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 умерших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1530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1368,6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11,8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5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в том числе: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992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Болезни системы кровообращения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43,0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661,8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609,6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8,6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6826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ишемическая болезнь сердца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30,9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473,6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400,4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18,3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871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цереброваскулярные болезни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9,1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139,6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137,5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8849</TotalTime>
  <Words>2124</Words>
  <Application>Microsoft Office PowerPoint</Application>
  <PresentationFormat>Экран (4:3)</PresentationFormat>
  <Paragraphs>514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PT Astra Serif</vt:lpstr>
      <vt:lpstr>Times New Roman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ОГБУЗ «Первомайская РБ» и ее изменения в 2024 году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Шибалкова Вероника Сергеевна</dc:creator>
  <cp:lastModifiedBy>205-Дума</cp:lastModifiedBy>
  <cp:revision>982</cp:revision>
  <cp:lastPrinted>2021-02-26T02:29:14Z</cp:lastPrinted>
  <dcterms:created xsi:type="dcterms:W3CDTF">2018-02-22T12:08:45Z</dcterms:created>
  <dcterms:modified xsi:type="dcterms:W3CDTF">2025-04-02T09:41:26Z</dcterms:modified>
  <dc:language>en-US</dc:language>
</cp:coreProperties>
</file>