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8" r:id="rId1"/>
  </p:sldMasterIdLst>
  <p:notesMasterIdLst>
    <p:notesMasterId r:id="rId13"/>
  </p:notesMasterIdLst>
  <p:handoutMasterIdLst>
    <p:handoutMasterId r:id="rId14"/>
  </p:handoutMasterIdLst>
  <p:sldIdLst>
    <p:sldId id="1060" r:id="rId2"/>
    <p:sldId id="1082" r:id="rId3"/>
    <p:sldId id="1087" r:id="rId4"/>
    <p:sldId id="1096" r:id="rId5"/>
    <p:sldId id="1089" r:id="rId6"/>
    <p:sldId id="1091" r:id="rId7"/>
    <p:sldId id="1094" r:id="rId8"/>
    <p:sldId id="1092" r:id="rId9"/>
    <p:sldId id="1083" r:id="rId10"/>
    <p:sldId id="1085" r:id="rId11"/>
    <p:sldId id="1070" r:id="rId12"/>
  </p:sldIdLst>
  <p:sldSz cx="9144000" cy="6858000" type="screen4x3"/>
  <p:notesSz cx="6794500" cy="99822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400" u="sng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u="sng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u="sng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u="sng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u="sng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u="sng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u="sng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u="sng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u="sng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</p:showPr>
  <p:clrMru>
    <a:srgbClr val="376092"/>
    <a:srgbClr val="6893C6"/>
    <a:srgbClr val="C6D9F1"/>
    <a:srgbClr val="FFFFEB"/>
    <a:srgbClr val="FFFFF7"/>
    <a:srgbClr val="FFFFD9"/>
    <a:srgbClr val="7CA1CE"/>
    <a:srgbClr val="749BCA"/>
  </p:clrMru>
</p:presentationPr>
</file>

<file path=ppt/tableStyles.xml><?xml version="1.0" encoding="utf-8"?>
<a:tblStyleLst xmlns:a="http://schemas.openxmlformats.org/drawingml/2006/main" def="{5C22544A-7EE6-4342-B048-85BDC9FD1C3A}"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206" autoAdjust="0"/>
    <p:restoredTop sz="89988" autoAdjust="0"/>
  </p:normalViewPr>
  <p:slideViewPr>
    <p:cSldViewPr snapToObjects="1">
      <p:cViewPr varScale="1">
        <p:scale>
          <a:sx n="91" d="100"/>
          <a:sy n="91" d="100"/>
        </p:scale>
        <p:origin x="-69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1" d="100"/>
          <a:sy n="61" d="100"/>
        </p:scale>
        <p:origin x="-1788" y="-78"/>
      </p:cViewPr>
      <p:guideLst>
        <p:guide orient="horz" pos="3145"/>
        <p:guide pos="2140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5000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u="none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100" y="0"/>
            <a:ext cx="2944813" cy="5000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397990F-11A4-45F4-803D-CF08E81A3E42}" type="datetimeFigureOut">
              <a:rPr lang="ru-RU" altLang="ru-RU"/>
              <a:pPr>
                <a:defRPr/>
              </a:pPr>
              <a:t>27.08.2024</a:t>
            </a:fld>
            <a:endParaRPr lang="ru-RU" altLang="ru-RU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82138"/>
            <a:ext cx="2944813" cy="498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u="none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100" y="9482138"/>
            <a:ext cx="2944813" cy="498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C3B2BFF-0BB0-49E7-8ED0-0EC1EFC8F7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5000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u="none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5000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EE435D5-8831-4D00-A3EF-28F437A9DAA2}" type="datetimeFigureOut">
              <a:rPr lang="ru-RU" altLang="ru-RU"/>
              <a:pPr>
                <a:defRPr/>
              </a:pPr>
              <a:t>27.08.2024</a:t>
            </a:fld>
            <a:endParaRPr lang="ru-RU" alt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49300"/>
            <a:ext cx="4991100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41863"/>
            <a:ext cx="5435600" cy="44910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82138"/>
            <a:ext cx="2944813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u="none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100" y="9482138"/>
            <a:ext cx="2944813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u="none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D1BFD2B-D9DF-4B0B-AD7C-DB15CE0149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altLang="ru-RU" smtClean="0">
              <a:latin typeface="Arial" charset="0"/>
              <a:cs typeface="Arial" charset="0"/>
            </a:endParaRP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0218C81-324E-43F6-B70F-07713BC7437C}" type="slidenum">
              <a:rPr lang="ru-RU" altLang="ru-RU" smtClean="0">
                <a:solidFill>
                  <a:srgbClr val="000000"/>
                </a:solidFill>
                <a:latin typeface="Arial" charset="0"/>
                <a:cs typeface="Arial" charset="0"/>
              </a:rPr>
              <a:pPr/>
              <a:t>1</a:t>
            </a:fld>
            <a:endParaRPr lang="ru-RU" alt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altLang="ru-RU" smtClean="0">
              <a:latin typeface="Arial" charset="0"/>
              <a:cs typeface="Arial" charset="0"/>
            </a:endParaRP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0218C81-324E-43F6-B70F-07713BC7437C}" type="slidenum">
              <a:rPr lang="ru-RU" altLang="ru-RU" smtClean="0">
                <a:solidFill>
                  <a:srgbClr val="000000"/>
                </a:solidFill>
                <a:latin typeface="Arial" charset="0"/>
                <a:cs typeface="Arial" charset="0"/>
              </a:rPr>
              <a:pPr/>
              <a:t>3</a:t>
            </a:fld>
            <a:endParaRPr lang="ru-RU" alt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altLang="ru-RU" smtClean="0">
              <a:latin typeface="Arial" charset="0"/>
              <a:cs typeface="Arial" charset="0"/>
            </a:endParaRP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0218C81-324E-43F6-B70F-07713BC7437C}" type="slidenum">
              <a:rPr lang="ru-RU" altLang="ru-RU" smtClean="0">
                <a:solidFill>
                  <a:srgbClr val="000000"/>
                </a:solidFill>
                <a:latin typeface="Arial" charset="0"/>
                <a:cs typeface="Arial" charset="0"/>
              </a:rPr>
              <a:pPr/>
              <a:t>4</a:t>
            </a:fld>
            <a:endParaRPr lang="ru-RU" alt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49C179-67A6-4D12-A70E-F636CBDBFEC3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0964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altLang="ru-RU" smtClean="0">
              <a:latin typeface="Arial" charset="0"/>
              <a:cs typeface="Arial" charset="0"/>
            </a:endParaRP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0218C81-324E-43F6-B70F-07713BC7437C}" type="slidenum">
              <a:rPr lang="ru-RU" altLang="ru-RU" smtClean="0">
                <a:solidFill>
                  <a:srgbClr val="000000"/>
                </a:solidFill>
                <a:latin typeface="Arial" charset="0"/>
                <a:cs typeface="Arial" charset="0"/>
              </a:rPr>
              <a:pPr/>
              <a:t>8</a:t>
            </a:fld>
            <a:endParaRPr lang="ru-RU" alt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altLang="ru-RU" smtClean="0">
              <a:latin typeface="Arial" charset="0"/>
              <a:cs typeface="Arial" charset="0"/>
            </a:endParaRP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0218C81-324E-43F6-B70F-07713BC7437C}" type="slidenum">
              <a:rPr lang="ru-RU" altLang="ru-RU" smtClean="0">
                <a:solidFill>
                  <a:srgbClr val="000000"/>
                </a:solidFill>
                <a:latin typeface="Arial" charset="0"/>
                <a:cs typeface="Arial" charset="0"/>
              </a:rPr>
              <a:pPr/>
              <a:t>11</a:t>
            </a:fld>
            <a:endParaRPr lang="ru-RU" altLang="ru-RU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EB0DD61-08FB-4274-83EE-A97A78A9FC6E}" type="datetimeFigureOut">
              <a:rPr lang="ru-RU" altLang="ru-RU" smtClean="0"/>
              <a:pPr>
                <a:defRPr/>
              </a:pPr>
              <a:t>27.08.2024</a:t>
            </a:fld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F12E472-9F6E-49E4-BF2A-8B699A288F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2E729CD-6D49-4E20-B159-F4350BBE05C1}" type="datetimeFigureOut">
              <a:rPr lang="ru-RU" altLang="ru-RU" smtClean="0"/>
              <a:pPr>
                <a:defRPr/>
              </a:pPr>
              <a:t>27.08.2024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4E4B6A1-0FD7-449C-9D13-1FF94EFE71D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9B66F89-EC6D-48BF-8114-4AF4EF67B9F7}" type="datetimeFigureOut">
              <a:rPr lang="ru-RU" altLang="ru-RU" smtClean="0"/>
              <a:pPr>
                <a:defRPr/>
              </a:pPr>
              <a:t>27.08.2024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3EA4F87-58D1-4CA3-BEA6-A809DAA385D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1014BF2-70BE-44E2-B4C8-3B11C8127248}" type="datetimeFigureOut">
              <a:rPr lang="ru-RU" altLang="ru-RU" smtClean="0"/>
              <a:pPr>
                <a:defRPr/>
              </a:pPr>
              <a:t>27.08.2024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41F681B-2DBB-44C8-9391-85EB4F61A66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868258A-F559-4259-838A-D333A420E331}" type="datetimeFigureOut">
              <a:rPr lang="ru-RU" altLang="ru-RU" smtClean="0"/>
              <a:pPr>
                <a:defRPr/>
              </a:pPr>
              <a:t>27.08.2024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4BC8523-2AE4-4B80-BD4F-F9254C2086A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FA2DBEB-FB4B-4544-AD29-33679AE040E7}" type="datetimeFigureOut">
              <a:rPr lang="ru-RU" altLang="ru-RU" smtClean="0"/>
              <a:pPr>
                <a:defRPr/>
              </a:pPr>
              <a:t>27.08.2024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5D6B004-1445-42F6-8696-AA5FBAF622B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931807A-1FFC-410A-98A0-C80F17F77591}" type="datetimeFigureOut">
              <a:rPr lang="ru-RU" altLang="ru-RU" smtClean="0"/>
              <a:pPr>
                <a:defRPr/>
              </a:pPr>
              <a:t>27.08.2024</a:t>
            </a:fld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7C5BDF8-E953-4B6D-BD6D-26EAAEA2A5A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583409D-0117-45E5-B03B-67C87DA4E39E}" type="datetimeFigureOut">
              <a:rPr lang="ru-RU" altLang="ru-RU" smtClean="0"/>
              <a:pPr>
                <a:defRPr/>
              </a:pPr>
              <a:t>27.08.2024</a:t>
            </a:fld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CF536C4-4F1A-4083-BEC2-86D1D3A6FAE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0E514F9-016D-4B87-9D74-26F579E8A17F}" type="datetimeFigureOut">
              <a:rPr lang="ru-RU" altLang="ru-RU" smtClean="0"/>
              <a:pPr>
                <a:defRPr/>
              </a:pPr>
              <a:t>27.08.2024</a:t>
            </a:fld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CF33B09-ED8B-4893-8B62-5E3D7F2DD8D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A9E60F5-5B05-4DA5-A3C3-C8E266F784F3}" type="datetimeFigureOut">
              <a:rPr lang="ru-RU" altLang="ru-RU" smtClean="0"/>
              <a:pPr>
                <a:defRPr/>
              </a:pPr>
              <a:t>27.08.2024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60B15FA-1321-4732-961E-D9FC303D0DF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0BEC7F4-B1B7-44E7-8F52-5945C0345F4F}" type="datetimeFigureOut">
              <a:rPr lang="ru-RU" altLang="ru-RU" smtClean="0"/>
              <a:pPr>
                <a:defRPr/>
              </a:pPr>
              <a:t>27.08.2024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8F1408E-ED09-4CEA-BFFD-9350F85CC6A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CD7BD53A-E824-47C1-ABB5-5EAA3B8E02F0}" type="datetimeFigureOut">
              <a:rPr lang="ru-RU" altLang="ru-RU" smtClean="0"/>
              <a:pPr>
                <a:defRPr/>
              </a:pPr>
              <a:t>27.08.2024</a:t>
            </a:fld>
            <a:endParaRPr lang="ru-RU" alt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FEE18E84-D82D-4335-80E3-B07FD6D0D56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8" Type="http://schemas.microsoft.com/office/2007/relationships/hdphoto" Target="../media/hdphoto5.wdp"/><Relationship Id="rId3" Type="http://schemas.openxmlformats.org/officeDocument/2006/relationships/image" Target="../media/image3.jpe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6" Type="http://schemas.microsoft.com/office/2007/relationships/hdphoto" Target="../media/hdphoto7.wdp"/><Relationship Id="rId1" Type="http://schemas.openxmlformats.org/officeDocument/2006/relationships/slideLayout" Target="../slideLayouts/slideLayout2.xml"/><Relationship Id="rId11" Type="http://schemas.microsoft.com/office/2007/relationships/hdphoto" Target="../media/hdphoto6.wdp"/><Relationship Id="rId5" Type="http://schemas.openxmlformats.org/officeDocument/2006/relationships/image" Target="../media/image9.png"/><Relationship Id="rId15" Type="http://schemas.openxmlformats.org/officeDocument/2006/relationships/image" Target="../media/image13.png"/><Relationship Id="rId4" Type="http://schemas.openxmlformats.org/officeDocument/2006/relationships/image" Target="../media/image8.png"/><Relationship Id="rId1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18.jpeg"/><Relationship Id="rId5" Type="http://schemas.openxmlformats.org/officeDocument/2006/relationships/image" Target="../media/image17.png"/><Relationship Id="rId10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Начальник\Desktop\Карт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5" y="1304764"/>
            <a:ext cx="4667250" cy="3228975"/>
          </a:xfrm>
          <a:prstGeom prst="rect">
            <a:avLst/>
          </a:prstGeom>
          <a:noFill/>
        </p:spPr>
      </p:pic>
      <p:cxnSp>
        <p:nvCxnSpPr>
          <p:cNvPr id="27" name="Прямая соединительная линия 26"/>
          <p:cNvCxnSpPr/>
          <p:nvPr/>
        </p:nvCxnSpPr>
        <p:spPr>
          <a:xfrm>
            <a:off x="376238" y="1129439"/>
            <a:ext cx="8531225" cy="0"/>
          </a:xfrm>
          <a:prstGeom prst="lin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 bwMode="auto">
          <a:xfrm>
            <a:off x="376238" y="6237288"/>
            <a:ext cx="8531225" cy="0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5" name="TextBox 34"/>
          <p:cNvSpPr txBox="1">
            <a:spLocks noChangeArrowheads="1"/>
          </p:cNvSpPr>
          <p:nvPr/>
        </p:nvSpPr>
        <p:spPr bwMode="auto">
          <a:xfrm>
            <a:off x="376238" y="5086350"/>
            <a:ext cx="8531225" cy="769441"/>
          </a:xfrm>
          <a:prstGeom prst="rect">
            <a:avLst/>
          </a:prstGeom>
          <a:solidFill>
            <a:schemeClr val="accent3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2200" u="none" dirty="0" err="1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FFEB"/>
                </a:solidFill>
              </a:rPr>
              <a:t>Сиберт</a:t>
            </a:r>
            <a:r>
              <a:rPr lang="ru-RU" altLang="ru-RU" sz="2200" u="none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FFEB"/>
                </a:solidFill>
              </a:rPr>
              <a:t> Ирина Ивановна-</a:t>
            </a:r>
          </a:p>
          <a:p>
            <a:pPr eaLnBrk="0" hangingPunct="0"/>
            <a:r>
              <a:rPr lang="ru-RU" altLang="ru-RU" sz="2200" u="none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FFFFEB"/>
                </a:solidFill>
              </a:rPr>
              <a:t>Глава   Первомайского района</a:t>
            </a:r>
            <a:endParaRPr lang="ru-RU" altLang="ru-RU" sz="1600" u="none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rgbClr val="FFFFEB"/>
              </a:solidFill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1439652" y="298442"/>
            <a:ext cx="67366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sz="2400" b="1" u="none" dirty="0" smtClean="0">
                <a:latin typeface="Times New Roman" pitchFamily="18" charset="0"/>
                <a:cs typeface="Times New Roman" pitchFamily="18" charset="0"/>
              </a:rPr>
              <a:t>Администрация муниципального образования </a:t>
            </a:r>
          </a:p>
          <a:p>
            <a:pPr algn="ctr" eaLnBrk="0" hangingPunct="0"/>
            <a:r>
              <a:rPr lang="ru-RU" sz="2400" b="1" u="none" dirty="0" smtClean="0">
                <a:latin typeface="Times New Roman" pitchFamily="18" charset="0"/>
                <a:cs typeface="Times New Roman" pitchFamily="18" charset="0"/>
              </a:rPr>
              <a:t>«Первомайский район »</a:t>
            </a:r>
          </a:p>
        </p:txBody>
      </p:sp>
      <p:sp>
        <p:nvSpPr>
          <p:cNvPr id="10" name="TextBox 9"/>
          <p:cNvSpPr txBox="1"/>
          <p:nvPr/>
        </p:nvSpPr>
        <p:spPr bwMode="auto">
          <a:xfrm>
            <a:off x="827584" y="1808820"/>
            <a:ext cx="796081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sz="3600" b="1" u="none" dirty="0" smtClean="0">
                <a:latin typeface="+mj-lt"/>
              </a:rPr>
              <a:t>Образование как приоритет социально-экономической политики Первомайского района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525" y="136636"/>
            <a:ext cx="1041791" cy="1168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30352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«ДВИЖЕНИЕ ПЕРВЫХ»</a:t>
            </a:r>
            <a:endParaRPr lang="ru-RU" sz="2400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749402"/>
            <a:ext cx="8183880" cy="4187952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26" name="Picture 2" descr="https://sun9-16.userapi.com/impg/_Sa2wUuajDqU3YHBm6gyb19cAN8-8FhB_NM7vA/QmR2rGED4fI.jpg?size=1280x750&amp;quality=95&amp;sign=c3756ec53dcc2107eb34df379cc42602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109" y="1740809"/>
            <a:ext cx="7527233" cy="4196545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6493" y="359998"/>
            <a:ext cx="949338" cy="1082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Прямая соединительная линия 26"/>
          <p:cNvCxnSpPr/>
          <p:nvPr/>
        </p:nvCxnSpPr>
        <p:spPr>
          <a:xfrm>
            <a:off x="376238" y="1129439"/>
            <a:ext cx="8531225" cy="0"/>
          </a:xfrm>
          <a:prstGeom prst="lin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 bwMode="auto">
          <a:xfrm>
            <a:off x="376238" y="6237288"/>
            <a:ext cx="8531225" cy="0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 bwMode="auto">
          <a:xfrm>
            <a:off x="1439652" y="511334"/>
            <a:ext cx="65949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sz="4000" b="1" u="none" dirty="0" smtClean="0">
                <a:latin typeface="Times New Roman" pitchFamily="18" charset="0"/>
                <a:cs typeface="Times New Roman" pitchFamily="18" charset="0"/>
              </a:rPr>
              <a:t>Дорогие педагоги!</a:t>
            </a:r>
          </a:p>
        </p:txBody>
      </p:sp>
      <p:pic>
        <p:nvPicPr>
          <p:cNvPr id="4098" name="Picture 2" descr="C:\Users\Настя\Desktop\1544436694-stolica-s-su-news_02102018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8600" y="1367644"/>
            <a:ext cx="6708863" cy="4489349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 bwMode="auto">
          <a:xfrm>
            <a:off x="1019504" y="1808820"/>
            <a:ext cx="788680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eaLnBrk="0" hangingPunct="0"/>
            <a:r>
              <a:rPr lang="ru-RU" sz="4000" b="1" u="none" dirty="0" smtClean="0">
                <a:latin typeface="Times New Roman" pitchFamily="18" charset="0"/>
                <a:cs typeface="Times New Roman" pitchFamily="18" charset="0"/>
              </a:rPr>
              <a:t>С праздником, с началом нового </a:t>
            </a:r>
            <a:r>
              <a:rPr lang="en-US" sz="4000" b="1" u="none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u="none" dirty="0" smtClean="0">
                <a:latin typeface="Times New Roman" pitchFamily="18" charset="0"/>
                <a:cs typeface="Times New Roman" pitchFamily="18" charset="0"/>
              </a:rPr>
              <a:t>учебного года! 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526" y="136636"/>
            <a:ext cx="811978" cy="1082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7292"/>
            <a:ext cx="8229600" cy="4374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Отрасли  экономики Первомайского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12057165" y="5838857"/>
            <a:ext cx="732225" cy="333023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 flipV="1">
            <a:off x="3221022" y="1326236"/>
            <a:ext cx="397707" cy="1825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 bwMode="auto">
          <a:xfrm>
            <a:off x="1541421" y="437181"/>
            <a:ext cx="68279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sz="2400" b="1" u="none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    ПЕРВОМАЙСКИЙ РАЙОН</a:t>
            </a:r>
            <a:endParaRPr lang="ru-RU" sz="2400" b="1" u="none" dirty="0" smtClean="0">
              <a:ln w="12700">
                <a:solidFill>
                  <a:schemeClr val="tx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632950" y="1600082"/>
            <a:ext cx="30627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eaLnBrk="0" hangingPunct="0"/>
            <a:r>
              <a:rPr lang="en-US" sz="2000" b="1" u="none" dirty="0" smtClean="0">
                <a:latin typeface="Calibri" pitchFamily="34" charset="0"/>
              </a:rPr>
              <a:t>                </a:t>
            </a:r>
            <a:r>
              <a:rPr lang="ru-RU" sz="2000" b="1" u="none" dirty="0" smtClean="0">
                <a:latin typeface="Calibri" pitchFamily="34" charset="0"/>
              </a:rPr>
              <a:t>Лесная отрасль </a:t>
            </a:r>
            <a:r>
              <a:rPr lang="en-US" sz="2000" b="1" u="none" dirty="0" smtClean="0">
                <a:latin typeface="Calibri" pitchFamily="34" charset="0"/>
              </a:rPr>
              <a:t>  </a:t>
            </a:r>
            <a:endParaRPr lang="ru-RU" sz="2000" b="1" u="none" dirty="0" smtClean="0">
              <a:latin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 bwMode="auto">
          <a:xfrm>
            <a:off x="226953" y="2391301"/>
            <a:ext cx="38338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sz="1800" b="1" u="none" dirty="0" smtClean="0">
                <a:latin typeface="Calibri" pitchFamily="34" charset="0"/>
              </a:rPr>
              <a:t>ООО «</a:t>
            </a:r>
            <a:r>
              <a:rPr lang="ru-RU" sz="1800" b="1" u="none" dirty="0" err="1" smtClean="0">
                <a:latin typeface="Calibri" pitchFamily="34" charset="0"/>
              </a:rPr>
              <a:t>Чулымлес</a:t>
            </a:r>
            <a:r>
              <a:rPr lang="ru-RU" sz="1800" b="1" u="none" dirty="0" smtClean="0">
                <a:latin typeface="Calibri" pitchFamily="34" charset="0"/>
              </a:rPr>
              <a:t>»</a:t>
            </a:r>
            <a:r>
              <a:rPr lang="en-US" sz="1800" b="1" u="none" dirty="0" smtClean="0">
                <a:latin typeface="Calibri" pitchFamily="34" charset="0"/>
              </a:rPr>
              <a:t>  </a:t>
            </a:r>
            <a:r>
              <a:rPr lang="ru-RU" sz="1800" b="1" u="none" dirty="0" smtClean="0">
                <a:latin typeface="Calibri" pitchFamily="34" charset="0"/>
              </a:rPr>
              <a:t>ООО «</a:t>
            </a:r>
            <a:r>
              <a:rPr lang="ru-RU" sz="1800" b="1" u="none" dirty="0" err="1" smtClean="0">
                <a:latin typeface="Calibri" pitchFamily="34" charset="0"/>
              </a:rPr>
              <a:t>Визант</a:t>
            </a:r>
            <a:r>
              <a:rPr lang="ru-RU" sz="1800" b="1" u="none" dirty="0" smtClean="0">
                <a:latin typeface="Calibri" pitchFamily="34" charset="0"/>
              </a:rPr>
              <a:t>»</a:t>
            </a:r>
          </a:p>
          <a:p>
            <a:pPr algn="ctr" eaLnBrk="0" hangingPunct="0"/>
            <a:r>
              <a:rPr lang="ru-RU" sz="1800" b="1" u="none" dirty="0" smtClean="0">
                <a:latin typeface="Calibri" pitchFamily="34" charset="0"/>
              </a:rPr>
              <a:t>17 </a:t>
            </a:r>
            <a:r>
              <a:rPr lang="en-US" sz="1800" b="1" u="none" dirty="0" smtClean="0">
                <a:latin typeface="Calibri" pitchFamily="34" charset="0"/>
              </a:rPr>
              <a:t> </a:t>
            </a:r>
            <a:r>
              <a:rPr lang="ru-RU" sz="1800" b="1" u="none" dirty="0" smtClean="0">
                <a:latin typeface="Calibri" pitchFamily="34" charset="0"/>
              </a:rPr>
              <a:t>предприятий малого бизнеса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5703903" y="1326236"/>
            <a:ext cx="365130" cy="1825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973643" y="1600083"/>
            <a:ext cx="371315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none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2000" b="1" u="none" dirty="0" smtClean="0">
                <a:latin typeface="Calibri" pitchFamily="34" charset="0"/>
                <a:cs typeface="Calibri" pitchFamily="34" charset="0"/>
              </a:rPr>
              <a:t>Сельское</a:t>
            </a:r>
            <a:r>
              <a:rPr lang="ru-RU" sz="2600" b="1" u="none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b="1" u="none" dirty="0" smtClean="0">
                <a:latin typeface="Calibri" pitchFamily="34" charset="0"/>
                <a:cs typeface="Calibri" pitchFamily="34" charset="0"/>
              </a:rPr>
              <a:t>производство</a:t>
            </a:r>
            <a:endParaRPr lang="ru-RU" sz="2000" b="1" u="none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 rot="5400000">
            <a:off x="2154442" y="2194427"/>
            <a:ext cx="39005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>
            <a:off x="6529918" y="2194952"/>
            <a:ext cx="391109" cy="15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695687" y="2390250"/>
            <a:ext cx="5448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u="none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en-US" sz="1800" b="1" u="none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ru-RU" sz="1800" b="1" u="none" dirty="0" smtClean="0">
                <a:latin typeface="Calibri" pitchFamily="34" charset="0"/>
                <a:cs typeface="Calibri" pitchFamily="34" charset="0"/>
              </a:rPr>
              <a:t>крупных  хозяйства </a:t>
            </a:r>
            <a:r>
              <a:rPr lang="en-US" sz="1800" b="1" u="none" dirty="0" smtClean="0">
                <a:latin typeface="Calibri" pitchFamily="34" charset="0"/>
                <a:cs typeface="Calibri" pitchFamily="34" charset="0"/>
              </a:rPr>
              <a:t> 12</a:t>
            </a:r>
            <a:r>
              <a:rPr lang="ru-RU" sz="1800" b="1" u="none" dirty="0" smtClean="0">
                <a:latin typeface="Calibri" pitchFamily="34" charset="0"/>
                <a:cs typeface="Calibri" pitchFamily="34" charset="0"/>
              </a:rPr>
              <a:t> КФХ  2 ИП</a:t>
            </a:r>
            <a:endParaRPr lang="en-US" sz="1800" b="1" u="none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1800" b="1" u="none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ru-RU" sz="1800" b="1" u="none" dirty="0" smtClean="0">
                <a:latin typeface="Calibri" pitchFamily="34" charset="0"/>
                <a:cs typeface="Calibri" pitchFamily="34" charset="0"/>
              </a:rPr>
              <a:t> кооператива  более 7000 личных подворий</a:t>
            </a:r>
            <a:endParaRPr lang="ru-RU" sz="1800" b="1" u="none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953" y="437181"/>
            <a:ext cx="1095391" cy="1162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8" name="TextBox 57"/>
          <p:cNvSpPr txBox="1"/>
          <p:nvPr/>
        </p:nvSpPr>
        <p:spPr>
          <a:xfrm>
            <a:off x="1103264" y="3345409"/>
            <a:ext cx="7266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u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Создание условий для комфортного проживания</a:t>
            </a:r>
            <a:endParaRPr lang="ru-RU" sz="1800" b="1" u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0" name="Прямая со стрелкой 59"/>
          <p:cNvCxnSpPr/>
          <p:nvPr/>
        </p:nvCxnSpPr>
        <p:spPr>
          <a:xfrm rot="5400000">
            <a:off x="6559571" y="3880644"/>
            <a:ext cx="334979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 rot="10800000" flipV="1">
            <a:off x="1322344" y="3716332"/>
            <a:ext cx="438154" cy="3341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/>
          <p:nvPr/>
        </p:nvCxnSpPr>
        <p:spPr>
          <a:xfrm rot="5400000">
            <a:off x="3244037" y="3913186"/>
            <a:ext cx="39529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226953" y="4111628"/>
            <a:ext cx="8917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u="none" dirty="0" smtClean="0">
                <a:latin typeface="Arial Black" pitchFamily="34" charset="0"/>
              </a:rPr>
              <a:t>       Газификация       ФП «Чистая вода»            Модернизация инфраструктуры       </a:t>
            </a:r>
          </a:p>
          <a:p>
            <a:pPr algn="just"/>
            <a:r>
              <a:rPr lang="ru-RU" u="none" dirty="0" smtClean="0">
                <a:latin typeface="Arial Black" pitchFamily="34" charset="0"/>
              </a:rPr>
              <a:t>           </a:t>
            </a:r>
            <a:endParaRPr lang="ru-RU" u="none" dirty="0">
              <a:latin typeface="Arial Black" pitchFamily="34" charset="0"/>
            </a:endParaRPr>
          </a:p>
        </p:txBody>
      </p:sp>
      <p:cxnSp>
        <p:nvCxnSpPr>
          <p:cNvPr id="96" name="Прямая со стрелкой 95"/>
          <p:cNvCxnSpPr/>
          <p:nvPr/>
        </p:nvCxnSpPr>
        <p:spPr>
          <a:xfrm rot="5400000">
            <a:off x="6594166" y="4508306"/>
            <a:ext cx="25467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 стрелкой 98"/>
          <p:cNvCxnSpPr/>
          <p:nvPr/>
        </p:nvCxnSpPr>
        <p:spPr>
          <a:xfrm rot="5400000">
            <a:off x="973943" y="4506321"/>
            <a:ext cx="2554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226953" y="4699118"/>
            <a:ext cx="18986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none" dirty="0" smtClean="0"/>
              <a:t>  67 км. сетей                       450 домов газифицировано   </a:t>
            </a:r>
            <a:endParaRPr lang="ru-RU" b="1" u="none" dirty="0"/>
          </a:p>
        </p:txBody>
      </p:sp>
      <p:cxnSp>
        <p:nvCxnSpPr>
          <p:cNvPr id="106" name="Прямая со стрелкой 105"/>
          <p:cNvCxnSpPr/>
          <p:nvPr/>
        </p:nvCxnSpPr>
        <p:spPr>
          <a:xfrm rot="5400000">
            <a:off x="2984168" y="4539250"/>
            <a:ext cx="3197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1979577" y="4699911"/>
            <a:ext cx="299406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none" dirty="0" smtClean="0"/>
              <a:t>Реконструкция системы  водоснабжения  установлено          6 башен с водоочистительными комплексами</a:t>
            </a:r>
            <a:endParaRPr lang="ru-RU" b="1" u="none" dirty="0"/>
          </a:p>
        </p:txBody>
      </p:sp>
      <p:sp>
        <p:nvSpPr>
          <p:cNvPr id="112" name="TextBox 111"/>
          <p:cNvSpPr txBox="1"/>
          <p:nvPr/>
        </p:nvSpPr>
        <p:spPr>
          <a:xfrm>
            <a:off x="4973643" y="4699913"/>
            <a:ext cx="37131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none" dirty="0" smtClean="0"/>
              <a:t>Строительство стадионов, ремонт  дорог,  ремонт Арбата, капитальные ремонты школ, домов культуры, библиотек</a:t>
            </a:r>
            <a:endParaRPr lang="ru-RU" b="1" u="none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Прямая соединительная линия 26"/>
          <p:cNvCxnSpPr/>
          <p:nvPr/>
        </p:nvCxnSpPr>
        <p:spPr>
          <a:xfrm>
            <a:off x="376238" y="1129439"/>
            <a:ext cx="8531225" cy="0"/>
          </a:xfrm>
          <a:prstGeom prst="lin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 bwMode="auto">
          <a:xfrm>
            <a:off x="376238" y="6237288"/>
            <a:ext cx="8531225" cy="0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 bwMode="auto">
          <a:xfrm>
            <a:off x="1439652" y="298442"/>
            <a:ext cx="67366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sz="2400" b="1" u="none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ЛЕСНАЯ ПРОМЫШЛЕННОСТЬ И СЕЛЬСКОЕ ХОЗЯЙСТВО</a:t>
            </a:r>
            <a:endParaRPr lang="ru-RU" sz="2400" b="1" u="none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525" y="136636"/>
            <a:ext cx="1041791" cy="1168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EFBDA679-9007-4FDE-968F-CBEA475C6C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057" y="1508800"/>
            <a:ext cx="3854296" cy="240837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C649DE5-89B0-4D1D-8BC4-EB4EDA00EA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057" y="4093545"/>
            <a:ext cx="3854450" cy="247557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4472B7B4-A27D-4767-BCDA-DF26DEBB1E05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64104" y="1508800"/>
            <a:ext cx="3866660" cy="240837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BE7F43DA-ECDE-4194-8B00-CAD0A664C4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4104" y="4093545"/>
            <a:ext cx="3855523" cy="24755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Прямая соединительная линия 26"/>
          <p:cNvCxnSpPr/>
          <p:nvPr/>
        </p:nvCxnSpPr>
        <p:spPr>
          <a:xfrm>
            <a:off x="376238" y="1129439"/>
            <a:ext cx="8531225" cy="0"/>
          </a:xfrm>
          <a:prstGeom prst="lin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 bwMode="auto">
          <a:xfrm>
            <a:off x="376238" y="6237288"/>
            <a:ext cx="8531225" cy="0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 bwMode="auto">
          <a:xfrm>
            <a:off x="1439652" y="298442"/>
            <a:ext cx="67366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sz="2400" b="1" u="none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ЖИЛИЩНО-КОММУНАЛЬНАЯ СФЕРА</a:t>
            </a:r>
            <a:endParaRPr lang="ru-RU" sz="2400" b="1" u="none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525" y="136636"/>
            <a:ext cx="1041791" cy="1168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7A7AF4BD-1EBF-4D6C-B840-2A0BAF20EC6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304765"/>
            <a:ext cx="2514174" cy="2630379"/>
          </a:xfrm>
          <a:prstGeom prst="rect">
            <a:avLst/>
          </a:prstGeom>
        </p:spPr>
      </p:pic>
      <p:pic>
        <p:nvPicPr>
          <p:cNvPr id="16" name="Picture 16">
            <a:extLst>
              <a:ext uri="{FF2B5EF4-FFF2-40B4-BE49-F238E27FC236}">
                <a16:creationId xmlns:a16="http://schemas.microsoft.com/office/drawing/2014/main" xmlns="" id="{CA435313-9FA7-48CF-95AB-9681BA1708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283"/>
          <a:stretch/>
        </p:blipFill>
        <p:spPr bwMode="auto">
          <a:xfrm>
            <a:off x="0" y="4047621"/>
            <a:ext cx="2514174" cy="2425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3FD9EF8A-0308-47A7-B2DE-8CAF269B32A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938783" y="1278008"/>
            <a:ext cx="644818" cy="860074"/>
          </a:xfrm>
          <a:prstGeom prst="rect">
            <a:avLst/>
          </a:prstGeom>
        </p:spPr>
      </p:pic>
      <p:pic>
        <p:nvPicPr>
          <p:cNvPr id="18" name="Picture 12" descr="Проектирование, производство, пуско-наладка паро-водогрейной  блочно-модульной котельной">
            <a:extLst>
              <a:ext uri="{FF2B5EF4-FFF2-40B4-BE49-F238E27FC236}">
                <a16:creationId xmlns:a16="http://schemas.microsoft.com/office/drawing/2014/main" xmlns="" id="{C91B1C21-625F-4594-AA7B-CDBB3686AF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grayscl/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colorTemperature colorTemp="47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0187" y="2439439"/>
            <a:ext cx="691603" cy="860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B58770F8-E68A-4015-98E0-242901502CB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980757" y="3935144"/>
            <a:ext cx="644818" cy="86007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C83561F4-9C55-48D6-80A6-1AA8895B6DEB}"/>
              </a:ext>
            </a:extLst>
          </p:cNvPr>
          <p:cNvSpPr txBox="1"/>
          <p:nvPr/>
        </p:nvSpPr>
        <p:spPr>
          <a:xfrm>
            <a:off x="3731410" y="2320429"/>
            <a:ext cx="25229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9</a:t>
            </a:r>
            <a:r>
              <a:rPr lang="ru-RU" sz="2000" dirty="0"/>
              <a:t> котельных построено и </a:t>
            </a:r>
          </a:p>
          <a:p>
            <a:r>
              <a:rPr lang="ru-RU" sz="2000" b="1" dirty="0"/>
              <a:t>1</a:t>
            </a:r>
            <a:r>
              <a:rPr lang="ru-RU" sz="2000" dirty="0"/>
              <a:t> переоборудована на газ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FDEAE9A7-2D97-4C93-B9E5-3552D61D3CD4}"/>
              </a:ext>
            </a:extLst>
          </p:cNvPr>
          <p:cNvSpPr txBox="1"/>
          <p:nvPr/>
        </p:nvSpPr>
        <p:spPr>
          <a:xfrm>
            <a:off x="3742790" y="3643869"/>
            <a:ext cx="252291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6</a:t>
            </a:r>
            <a:r>
              <a:rPr lang="ru-RU" sz="2000" dirty="0"/>
              <a:t> башен Рожновского с водоочистными комплексами «Аэромаг» установлено в с. Первомайском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C37D2C6D-E4CF-4BE7-ACE1-4495125CE3E5}"/>
              </a:ext>
            </a:extLst>
          </p:cNvPr>
          <p:cNvSpPr txBox="1"/>
          <p:nvPr/>
        </p:nvSpPr>
        <p:spPr>
          <a:xfrm>
            <a:off x="3731410" y="1304765"/>
            <a:ext cx="25229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&gt;450</a:t>
            </a:r>
            <a:r>
              <a:rPr lang="ru-RU" sz="2000" dirty="0"/>
              <a:t> домовладений подключены к газу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43783864-DDAE-4129-B3AD-D3FAD02B70F4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0566" t="11113" r="31075" b="7933"/>
          <a:stretch/>
        </p:blipFill>
        <p:spPr>
          <a:xfrm>
            <a:off x="6500139" y="1304763"/>
            <a:ext cx="2643861" cy="514922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12"/>
          <p:cNvGrpSpPr/>
          <p:nvPr/>
        </p:nvGrpSpPr>
        <p:grpSpPr>
          <a:xfrm>
            <a:off x="0" y="6360056"/>
            <a:ext cx="9144000" cy="497948"/>
            <a:chOff x="0" y="6006717"/>
            <a:chExt cx="11518900" cy="470284"/>
          </a:xfrm>
        </p:grpSpPr>
        <p:sp>
          <p:nvSpPr>
            <p:cNvPr id="13" name="object 13"/>
            <p:cNvSpPr/>
            <p:nvPr/>
          </p:nvSpPr>
          <p:spPr>
            <a:xfrm flipV="1">
              <a:off x="0" y="6006717"/>
              <a:ext cx="11518900" cy="94528"/>
            </a:xfrm>
            <a:custGeom>
              <a:avLst/>
              <a:gdLst/>
              <a:ahLst/>
              <a:cxnLst/>
              <a:rect l="l" t="t" r="r" b="b"/>
              <a:pathLst>
                <a:path w="11518900" h="375920">
                  <a:moveTo>
                    <a:pt x="0" y="375754"/>
                  </a:moveTo>
                  <a:lnTo>
                    <a:pt x="11518747" y="375754"/>
                  </a:lnTo>
                  <a:lnTo>
                    <a:pt x="11518747" y="0"/>
                  </a:lnTo>
                  <a:lnTo>
                    <a:pt x="0" y="0"/>
                  </a:lnTo>
                  <a:lnTo>
                    <a:pt x="0" y="375754"/>
                  </a:lnTo>
                  <a:close/>
                </a:path>
              </a:pathLst>
            </a:custGeom>
            <a:solidFill>
              <a:srgbClr val="1315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181717" y="6235699"/>
              <a:ext cx="520700" cy="241300"/>
            </a:xfrm>
            <a:custGeom>
              <a:avLst/>
              <a:gdLst/>
              <a:ahLst/>
              <a:cxnLst/>
              <a:rect l="l" t="t" r="r" b="b"/>
              <a:pathLst>
                <a:path w="520700" h="241300">
                  <a:moveTo>
                    <a:pt x="279400" y="0"/>
                  </a:moveTo>
                  <a:lnTo>
                    <a:pt x="0" y="0"/>
                  </a:lnTo>
                  <a:lnTo>
                    <a:pt x="228600" y="241300"/>
                  </a:lnTo>
                  <a:lnTo>
                    <a:pt x="520700" y="241300"/>
                  </a:lnTo>
                  <a:lnTo>
                    <a:pt x="279400" y="0"/>
                  </a:lnTo>
                  <a:close/>
                </a:path>
              </a:pathLst>
            </a:custGeom>
            <a:solidFill>
              <a:srgbClr val="7A8042">
                <a:alpha val="66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622917" y="6235699"/>
              <a:ext cx="520700" cy="241300"/>
            </a:xfrm>
            <a:custGeom>
              <a:avLst/>
              <a:gdLst/>
              <a:ahLst/>
              <a:cxnLst/>
              <a:rect l="l" t="t" r="r" b="b"/>
              <a:pathLst>
                <a:path w="520700" h="241300">
                  <a:moveTo>
                    <a:pt x="279400" y="0"/>
                  </a:moveTo>
                  <a:lnTo>
                    <a:pt x="0" y="0"/>
                  </a:lnTo>
                  <a:lnTo>
                    <a:pt x="228600" y="241300"/>
                  </a:lnTo>
                  <a:lnTo>
                    <a:pt x="520700" y="241300"/>
                  </a:lnTo>
                  <a:lnTo>
                    <a:pt x="279400" y="0"/>
                  </a:lnTo>
                  <a:close/>
                </a:path>
              </a:pathLst>
            </a:custGeom>
            <a:solidFill>
              <a:srgbClr val="7A8042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753212" y="6235701"/>
              <a:ext cx="520700" cy="241300"/>
            </a:xfrm>
            <a:custGeom>
              <a:avLst/>
              <a:gdLst/>
              <a:ahLst/>
              <a:cxnLst/>
              <a:rect l="l" t="t" r="r" b="b"/>
              <a:pathLst>
                <a:path w="520700" h="241300">
                  <a:moveTo>
                    <a:pt x="279412" y="0"/>
                  </a:moveTo>
                  <a:lnTo>
                    <a:pt x="0" y="0"/>
                  </a:lnTo>
                  <a:lnTo>
                    <a:pt x="228600" y="241300"/>
                  </a:lnTo>
                  <a:lnTo>
                    <a:pt x="520700" y="241300"/>
                  </a:lnTo>
                  <a:lnTo>
                    <a:pt x="279412" y="0"/>
                  </a:lnTo>
                  <a:close/>
                </a:path>
              </a:pathLst>
            </a:custGeom>
            <a:solidFill>
              <a:srgbClr val="7A80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064117" y="6235699"/>
              <a:ext cx="520700" cy="241300"/>
            </a:xfrm>
            <a:custGeom>
              <a:avLst/>
              <a:gdLst/>
              <a:ahLst/>
              <a:cxnLst/>
              <a:rect l="l" t="t" r="r" b="b"/>
              <a:pathLst>
                <a:path w="520700" h="241300">
                  <a:moveTo>
                    <a:pt x="279400" y="0"/>
                  </a:moveTo>
                  <a:lnTo>
                    <a:pt x="0" y="0"/>
                  </a:lnTo>
                  <a:lnTo>
                    <a:pt x="228600" y="241300"/>
                  </a:lnTo>
                  <a:lnTo>
                    <a:pt x="520700" y="241300"/>
                  </a:lnTo>
                  <a:lnTo>
                    <a:pt x="279400" y="0"/>
                  </a:lnTo>
                  <a:close/>
                </a:path>
              </a:pathLst>
            </a:custGeom>
            <a:solidFill>
              <a:srgbClr val="7A8042">
                <a:alpha val="1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0" name="object 57">
            <a:extLst>
              <a:ext uri="{FF2B5EF4-FFF2-40B4-BE49-F238E27FC236}">
                <a16:creationId xmlns:a16="http://schemas.microsoft.com/office/drawing/2014/main" xmlns="" id="{DD87AB82-2CE6-44F9-B23B-8F96753F7AB9}"/>
              </a:ext>
            </a:extLst>
          </p:cNvPr>
          <p:cNvSpPr txBox="1">
            <a:spLocks/>
          </p:cNvSpPr>
          <p:nvPr/>
        </p:nvSpPr>
        <p:spPr>
          <a:xfrm>
            <a:off x="462058" y="83656"/>
            <a:ext cx="8219884" cy="854092"/>
          </a:xfrm>
          <a:prstGeom prst="rect">
            <a:avLst/>
          </a:prstGeom>
        </p:spPr>
        <p:txBody>
          <a:bodyPr vert="horz" wrap="square" lIns="0" tIns="114312" rIns="0" bIns="0" rtlCol="0">
            <a:spAutoFit/>
          </a:bodyPr>
          <a:lstStyle>
            <a:lvl1pPr>
              <a:defRPr sz="2000" b="0" i="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4584700" algn="ctr">
              <a:spcBef>
                <a:spcPts val="100"/>
              </a:spcBef>
            </a:pPr>
            <a:r>
              <a:rPr lang="ru-RU" sz="2400" b="1" u="none" kern="0" spc="21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ДОРОЖНАЯ ДЕЯТЕЛЬНОСТЬ</a:t>
            </a:r>
            <a:endParaRPr lang="ru-RU" sz="2400" b="1" u="none" kern="0" spc="21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B06A2BCB-62F1-4191-8273-FA3919A9F5D6}"/>
              </a:ext>
            </a:extLst>
          </p:cNvPr>
          <p:cNvSpPr txBox="1"/>
          <p:nvPr/>
        </p:nvSpPr>
        <p:spPr>
          <a:xfrm>
            <a:off x="921357" y="1008530"/>
            <a:ext cx="25229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км дорог местного значения отремонтировано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4C30D006-4181-41C9-9BE1-0271851414AA}"/>
              </a:ext>
            </a:extLst>
          </p:cNvPr>
          <p:cNvSpPr txBox="1"/>
          <p:nvPr/>
        </p:nvSpPr>
        <p:spPr>
          <a:xfrm>
            <a:off x="921357" y="2376974"/>
            <a:ext cx="268281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км областных дорог «Первомайское-Березовка», «Первомайское-Белый Яр» приведены в нормативное состояние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CB44EAD-F368-460D-AC2A-9813143029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1072" y="1182045"/>
            <a:ext cx="502373" cy="670076"/>
          </a:xfrm>
          <a:prstGeom prst="rect">
            <a:avLst/>
          </a:prstGeom>
        </p:spPr>
      </p:pic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xmlns="" id="{E4F62CFD-C349-4043-AD96-08615FA5BF6F}"/>
              </a:ext>
            </a:extLst>
          </p:cNvPr>
          <p:cNvSpPr/>
          <p:nvPr/>
        </p:nvSpPr>
        <p:spPr>
          <a:xfrm>
            <a:off x="3711388" y="1291877"/>
            <a:ext cx="755408" cy="508712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sp>
        <p:nvSpPr>
          <p:cNvPr id="46" name="Стрелка: вправо 45">
            <a:extLst>
              <a:ext uri="{FF2B5EF4-FFF2-40B4-BE49-F238E27FC236}">
                <a16:creationId xmlns:a16="http://schemas.microsoft.com/office/drawing/2014/main" xmlns="" id="{BD77950B-F816-46D3-8DF4-6178266368CF}"/>
              </a:ext>
            </a:extLst>
          </p:cNvPr>
          <p:cNvSpPr/>
          <p:nvPr/>
        </p:nvSpPr>
        <p:spPr>
          <a:xfrm>
            <a:off x="3695613" y="2484197"/>
            <a:ext cx="755408" cy="508712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D1AD1EE-4E1A-4C0D-9FBC-9325F789C3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20616" y="1174988"/>
            <a:ext cx="556662" cy="742489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FB85E9A2-A75E-451C-88D5-3049D5D343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9766" y="2540262"/>
            <a:ext cx="502373" cy="670076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99093FC8-441C-4F64-AD28-197BACD3ED61}"/>
              </a:ext>
            </a:extLst>
          </p:cNvPr>
          <p:cNvSpPr txBox="1"/>
          <p:nvPr/>
        </p:nvSpPr>
        <p:spPr>
          <a:xfrm>
            <a:off x="5418853" y="1012665"/>
            <a:ext cx="32630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км дорог местного значения будет отремонтировано в 2024 году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xmlns="" id="{2BF92254-C13B-49AF-880A-16994716FF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20616" y="2484197"/>
            <a:ext cx="556662" cy="742489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865082DE-168A-42FB-AA65-B7478D72325E}"/>
              </a:ext>
            </a:extLst>
          </p:cNvPr>
          <p:cNvSpPr txBox="1"/>
          <p:nvPr/>
        </p:nvSpPr>
        <p:spPr>
          <a:xfrm>
            <a:off x="5418853" y="2403515"/>
            <a:ext cx="32630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роводится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ремонт областных дорог «Первомайское-Березовка» (2-28 км) и «Первомайское-Орехово» (6-19 км)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BA319FAC-036A-4CBE-9D40-F9F10A1866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3604" y="4597922"/>
            <a:ext cx="1002452" cy="1337094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313B23C8-A295-4570-B11D-B9617085E429}"/>
              </a:ext>
            </a:extLst>
          </p:cNvPr>
          <p:cNvSpPr txBox="1"/>
          <p:nvPr/>
        </p:nvSpPr>
        <p:spPr>
          <a:xfrm>
            <a:off x="844725" y="4728837"/>
            <a:ext cx="51790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Сохранены три муниципальных маршрута «Первомайское-Улу-Юл», «Первомайское-Орехово», «Первомайское-Малиновка».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101EEC0B-3090-4878-B50D-3F5DD09F6DF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-617" t="22413" r="617" b="9730"/>
          <a:stretch/>
        </p:blipFill>
        <p:spPr>
          <a:xfrm>
            <a:off x="5396006" y="3913094"/>
            <a:ext cx="3747995" cy="2546375"/>
          </a:xfrm>
          <a:prstGeom prst="rect">
            <a:avLst/>
          </a:prstGeom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37638" y="92422"/>
            <a:ext cx="950675" cy="916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507776580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object 57">
            <a:extLst>
              <a:ext uri="{FF2B5EF4-FFF2-40B4-BE49-F238E27FC236}">
                <a16:creationId xmlns:a16="http://schemas.microsoft.com/office/drawing/2014/main" xmlns="" id="{DD87AB82-2CE6-44F9-B23B-8F96753F7AB9}"/>
              </a:ext>
            </a:extLst>
          </p:cNvPr>
          <p:cNvSpPr txBox="1">
            <a:spLocks/>
          </p:cNvSpPr>
          <p:nvPr/>
        </p:nvSpPr>
        <p:spPr>
          <a:xfrm>
            <a:off x="462058" y="83656"/>
            <a:ext cx="8219884" cy="854092"/>
          </a:xfrm>
          <a:prstGeom prst="rect">
            <a:avLst/>
          </a:prstGeom>
        </p:spPr>
        <p:txBody>
          <a:bodyPr vert="horz" wrap="square" lIns="0" tIns="114312" rIns="0" bIns="0" rtlCol="0">
            <a:spAutoFit/>
          </a:bodyPr>
          <a:lstStyle>
            <a:lvl1pPr>
              <a:defRPr sz="2000" b="0" i="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4584700" algn="r">
              <a:spcBef>
                <a:spcPts val="100"/>
              </a:spcBef>
            </a:pPr>
            <a:r>
              <a:rPr lang="ru-RU" sz="2400" b="1" u="none" kern="0" spc="21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БЛАГОУСТРОЙСТВО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4422A54A-C66C-4638-9A35-4601300BA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6808" y="877421"/>
            <a:ext cx="4637274" cy="2652342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00263305-E2AE-4FD3-A92E-C11AA7340887}"/>
              </a:ext>
            </a:extLst>
          </p:cNvPr>
          <p:cNvSpPr txBox="1"/>
          <p:nvPr/>
        </p:nvSpPr>
        <p:spPr>
          <a:xfrm>
            <a:off x="136451" y="988351"/>
            <a:ext cx="421278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о проекту </a:t>
            </a:r>
            <a:r>
              <a:rPr lang="ru-RU" b="1" i="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«Формирование комфортной городской среды»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в 2023 году выполнено:</a:t>
            </a:r>
          </a:p>
          <a:p>
            <a:pPr marL="342900" indent="-342900" algn="just">
              <a:buFontTx/>
              <a:buChar char="-"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устройство тротуаров из плитки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b="0" i="0" dirty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установка скамеек, урн;</a:t>
            </a:r>
          </a:p>
          <a:p>
            <a:pPr marL="342900" indent="-342900" algn="just">
              <a:buFontTx/>
              <a:buChar char="-"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выполнено дополнительное озеленение;</a:t>
            </a:r>
          </a:p>
          <a:p>
            <a:pPr marL="342900" indent="-342900" algn="just">
              <a:buFontTx/>
              <a:buChar char="-"/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обустройство эко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-тропы;</a:t>
            </a:r>
          </a:p>
          <a:p>
            <a:pPr marL="342900" indent="-342900" algn="just">
              <a:buFontTx/>
              <a:buChar char="-"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оборудована зона для игры в шахматы;</a:t>
            </a:r>
          </a:p>
          <a:p>
            <a:pPr marL="342900" indent="-342900" algn="just">
              <a:buFontTx/>
              <a:buChar char="-"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смонтированы парковые качели.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EE53FC09-9981-4CF9-983D-E144B00A39E7}"/>
              </a:ext>
            </a:extLst>
          </p:cNvPr>
          <p:cNvSpPr txBox="1"/>
          <p:nvPr/>
        </p:nvSpPr>
        <p:spPr>
          <a:xfrm>
            <a:off x="4572000" y="3590365"/>
            <a:ext cx="45720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рамках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инициативного бюджетирования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2023 году обустроен и отремонтирован 21 объект: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 дома культуры;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 общественные территории;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 детская площадка;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 остановочных павильона;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 кладбища;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6 водопроводов.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EFB5424-04D0-40EE-ACA5-3FCF1DB48A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t="6346" b="38974"/>
          <a:stretch/>
        </p:blipFill>
        <p:spPr>
          <a:xfrm>
            <a:off x="3013" y="3529762"/>
            <a:ext cx="4513795" cy="2930204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7638" y="92422"/>
            <a:ext cx="950675" cy="916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170787421"/>
      </p:ext>
    </p:extLst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object 57">
            <a:extLst>
              <a:ext uri="{FF2B5EF4-FFF2-40B4-BE49-F238E27FC236}">
                <a16:creationId xmlns:a16="http://schemas.microsoft.com/office/drawing/2014/main" xmlns="" id="{DD87AB82-2CE6-44F9-B23B-8F96753F7AB9}"/>
              </a:ext>
            </a:extLst>
          </p:cNvPr>
          <p:cNvSpPr txBox="1">
            <a:spLocks/>
          </p:cNvSpPr>
          <p:nvPr/>
        </p:nvSpPr>
        <p:spPr>
          <a:xfrm>
            <a:off x="341079" y="57568"/>
            <a:ext cx="8219884" cy="484760"/>
          </a:xfrm>
          <a:prstGeom prst="rect">
            <a:avLst/>
          </a:prstGeom>
        </p:spPr>
        <p:txBody>
          <a:bodyPr vert="horz" wrap="square" lIns="0" tIns="114312" rIns="0" bIns="0" rtlCol="0">
            <a:spAutoFit/>
          </a:bodyPr>
          <a:lstStyle>
            <a:lvl1pPr>
              <a:defRPr sz="2000" b="0" i="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4584700" algn="r">
              <a:spcBef>
                <a:spcPts val="100"/>
              </a:spcBef>
            </a:pPr>
            <a:r>
              <a:rPr lang="ru-RU" sz="2400" b="1" u="none" kern="0" spc="21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ГАЗПРОМ-ДЕТЯМ </a:t>
            </a:r>
            <a:endParaRPr lang="ru-RU" sz="2400" b="1" u="none" kern="0" spc="21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C37D2C6D-E4CF-4BE7-ACE1-4495125CE3E5}"/>
              </a:ext>
            </a:extLst>
          </p:cNvPr>
          <p:cNvSpPr txBox="1"/>
          <p:nvPr/>
        </p:nvSpPr>
        <p:spPr>
          <a:xfrm>
            <a:off x="220383" y="5613785"/>
            <a:ext cx="27876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Проведен капитальный ремонт </a:t>
            </a:r>
            <a:r>
              <a:rPr lang="ru-RU" sz="2000" b="1" dirty="0">
                <a:solidFill>
                  <a:schemeClr val="bg1"/>
                </a:solidFill>
              </a:rPr>
              <a:t>Комсомольской СОШ</a:t>
            </a:r>
          </a:p>
        </p:txBody>
      </p:sp>
      <p:sp>
        <p:nvSpPr>
          <p:cNvPr id="5" name="AutoShape 2" descr="Точка роста">
            <a:extLst>
              <a:ext uri="{FF2B5EF4-FFF2-40B4-BE49-F238E27FC236}">
                <a16:creationId xmlns:a16="http://schemas.microsoft.com/office/drawing/2014/main" xmlns="" id="{9F0DB15B-1F09-4A2E-A8B6-8F71A77FEA5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51021" y="3097385"/>
            <a:ext cx="241958" cy="322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2541C1AA-33F4-4767-B3CB-455D0649A7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5823" y="862311"/>
            <a:ext cx="6473995" cy="559715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AFE002E0-42B0-4067-8BB0-FADA7366ED45}"/>
              </a:ext>
            </a:extLst>
          </p:cNvPr>
          <p:cNvSpPr txBox="1"/>
          <p:nvPr/>
        </p:nvSpPr>
        <p:spPr>
          <a:xfrm>
            <a:off x="160410" y="927847"/>
            <a:ext cx="243850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/>
          </a:p>
          <a:p>
            <a:pPr algn="just"/>
            <a:r>
              <a:rPr lang="ru-RU" sz="2000" dirty="0"/>
              <a:t>                                 </a:t>
            </a:r>
            <a:r>
              <a:rPr lang="ru-RU" sz="2000" u="non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u="none" dirty="0">
                <a:latin typeface="Times New Roman" pitchFamily="18" charset="0"/>
                <a:cs typeface="Times New Roman" pitchFamily="18" charset="0"/>
              </a:rPr>
              <a:t>2023</a:t>
            </a:r>
          </a:p>
          <a:p>
            <a:pPr algn="just"/>
            <a:r>
              <a:rPr lang="ru-RU" sz="2000" u="none" dirty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2000" u="none" dirty="0" smtClean="0"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2000" u="none" dirty="0">
                <a:latin typeface="Times New Roman" pitchFamily="18" charset="0"/>
                <a:cs typeface="Times New Roman" pitchFamily="18" charset="0"/>
              </a:rPr>
              <a:t>в </a:t>
            </a:r>
          </a:p>
          <a:p>
            <a:pPr algn="just"/>
            <a:r>
              <a:rPr lang="ru-RU" sz="2000" u="none" dirty="0">
                <a:latin typeface="Times New Roman" pitchFamily="18" charset="0"/>
                <a:cs typeface="Times New Roman" pitchFamily="18" charset="0"/>
              </a:rPr>
              <a:t>с.Сергеево построен пришкольный стадион в рамках проекта «Газпром-детям»</a:t>
            </a:r>
          </a:p>
          <a:p>
            <a:endParaRPr lang="ru-RU" sz="2000" u="none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u="none" dirty="0" smtClean="0">
                <a:latin typeface="Times New Roman" pitchFamily="18" charset="0"/>
                <a:cs typeface="Times New Roman" pitchFamily="18" charset="0"/>
              </a:rPr>
              <a:t>Завершен </a:t>
            </a:r>
            <a:r>
              <a:rPr lang="ru-RU" sz="2000" u="none" dirty="0">
                <a:latin typeface="Times New Roman" pitchFamily="18" charset="0"/>
                <a:cs typeface="Times New Roman" pitchFamily="18" charset="0"/>
              </a:rPr>
              <a:t>второй этап обустройства стадиона в с.Ежи в рамках комплексного развития сельских территорий</a:t>
            </a: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383" y="321028"/>
            <a:ext cx="1089001" cy="1082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106557119"/>
      </p:ext>
    </p:extLst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6492" y="359998"/>
            <a:ext cx="1089001" cy="1082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" name="Прямая со стрелкой 12"/>
          <p:cNvCxnSpPr/>
          <p:nvPr/>
        </p:nvCxnSpPr>
        <p:spPr>
          <a:xfrm rot="10800000" flipV="1">
            <a:off x="-3497373" y="1442564"/>
            <a:ext cx="1799872" cy="739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-3497373" y="3063870"/>
            <a:ext cx="1819542" cy="7394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Заголовок 33"/>
          <p:cNvSpPr>
            <a:spLocks noGrp="1"/>
          </p:cNvSpPr>
          <p:nvPr>
            <p:ph type="title"/>
          </p:nvPr>
        </p:nvSpPr>
        <p:spPr>
          <a:xfrm>
            <a:off x="1425493" y="359998"/>
            <a:ext cx="7261306" cy="1082565"/>
          </a:xfrm>
        </p:spPr>
        <p:txBody>
          <a:bodyPr>
            <a:normAutofit/>
          </a:bodyPr>
          <a:lstStyle/>
          <a:p>
            <a:pPr algn="ctr"/>
            <a:r>
              <a:rPr lang="ru-RU" sz="2500" dirty="0" smtClean="0">
                <a:effectLst/>
                <a:latin typeface="Times New Roman" pitchFamily="18" charset="0"/>
                <a:cs typeface="Times New Roman" pitchFamily="18" charset="0"/>
              </a:rPr>
              <a:t>КАПИТАЛЬНЫЕ</a:t>
            </a:r>
            <a:r>
              <a:rPr lang="en-US" sz="2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dirty="0" smtClean="0">
                <a:effectLst/>
                <a:latin typeface="Times New Roman" pitchFamily="18" charset="0"/>
                <a:cs typeface="Times New Roman" pitchFamily="18" charset="0"/>
              </a:rPr>
              <a:t>РЕМОНТЫ </a:t>
            </a:r>
            <a:r>
              <a:rPr lang="en-US" sz="25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dirty="0" smtClean="0">
                <a:effectLst/>
                <a:latin typeface="Times New Roman" pitchFamily="18" charset="0"/>
                <a:cs typeface="Times New Roman" pitchFamily="18" charset="0"/>
              </a:rPr>
              <a:t>ШКОЛ</a:t>
            </a:r>
            <a:endParaRPr lang="ru-RU" sz="25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Содержимое 35"/>
          <p:cNvSpPr>
            <a:spLocks noGrp="1"/>
          </p:cNvSpPr>
          <p:nvPr>
            <p:ph idx="1"/>
          </p:nvPr>
        </p:nvSpPr>
        <p:spPr>
          <a:xfrm>
            <a:off x="502919" y="1442563"/>
            <a:ext cx="8183880" cy="50170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rot="10800000">
            <a:off x="-4045067" y="-514404"/>
            <a:ext cx="1424007" cy="5144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6492" y="1442564"/>
            <a:ext cx="3557899" cy="2360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3894391" y="1749402"/>
            <a:ext cx="479240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none" dirty="0" smtClean="0">
                <a:latin typeface="Times New Roman" pitchFamily="18" charset="0"/>
                <a:cs typeface="Times New Roman" pitchFamily="18" charset="0"/>
              </a:rPr>
              <a:t>-2022 </a:t>
            </a:r>
            <a:r>
              <a:rPr lang="ru-RU" sz="2000" b="1" u="none" dirty="0" smtClean="0">
                <a:latin typeface="Times New Roman" pitchFamily="18" charset="0"/>
                <a:cs typeface="Times New Roman" pitchFamily="18" charset="0"/>
              </a:rPr>
              <a:t>год-здание начальной школы МБОУ  </a:t>
            </a:r>
            <a:r>
              <a:rPr lang="ru-RU" sz="2000" b="1" u="none" dirty="0" err="1" smtClean="0">
                <a:latin typeface="Times New Roman" pitchFamily="18" charset="0"/>
                <a:cs typeface="Times New Roman" pitchFamily="18" charset="0"/>
              </a:rPr>
              <a:t>Куяновской</a:t>
            </a:r>
            <a:r>
              <a:rPr lang="ru-RU" sz="2000" b="1" u="none" dirty="0" smtClean="0">
                <a:latin typeface="Times New Roman" pitchFamily="18" charset="0"/>
                <a:cs typeface="Times New Roman" pitchFamily="18" charset="0"/>
              </a:rPr>
              <a:t> СОШ;</a:t>
            </a:r>
          </a:p>
          <a:p>
            <a:r>
              <a:rPr lang="ru-RU" sz="2000" b="1" u="none" dirty="0" smtClean="0">
                <a:latin typeface="Times New Roman" pitchFamily="18" charset="0"/>
                <a:cs typeface="Times New Roman" pitchFamily="18" charset="0"/>
              </a:rPr>
              <a:t>-2022 </a:t>
            </a:r>
            <a:r>
              <a:rPr lang="ru-RU" sz="2000" b="1" u="none" dirty="0" smtClean="0">
                <a:latin typeface="Times New Roman" pitchFamily="18" charset="0"/>
                <a:cs typeface="Times New Roman" pitchFamily="18" charset="0"/>
              </a:rPr>
              <a:t>год- МБОУ </a:t>
            </a:r>
            <a:r>
              <a:rPr lang="ru-RU" sz="2000" b="1" u="none" dirty="0" err="1" smtClean="0">
                <a:latin typeface="Times New Roman" pitchFamily="18" charset="0"/>
                <a:cs typeface="Times New Roman" pitchFamily="18" charset="0"/>
              </a:rPr>
              <a:t>Ореховская</a:t>
            </a:r>
            <a:r>
              <a:rPr lang="ru-RU" sz="2000" b="1" u="none" dirty="0" smtClean="0">
                <a:latin typeface="Times New Roman" pitchFamily="18" charset="0"/>
                <a:cs typeface="Times New Roman" pitchFamily="18" charset="0"/>
              </a:rPr>
              <a:t> СОШ;</a:t>
            </a:r>
          </a:p>
          <a:p>
            <a:r>
              <a:rPr lang="ru-RU" sz="2000" b="1" u="none" dirty="0" smtClean="0">
                <a:latin typeface="Times New Roman" pitchFamily="18" charset="0"/>
                <a:cs typeface="Times New Roman" pitchFamily="18" charset="0"/>
              </a:rPr>
              <a:t>-2023 </a:t>
            </a:r>
            <a:r>
              <a:rPr lang="ru-RU" sz="2000" b="1" u="none" dirty="0" smtClean="0">
                <a:latin typeface="Times New Roman" pitchFamily="18" charset="0"/>
                <a:cs typeface="Times New Roman" pitchFamily="18" charset="0"/>
              </a:rPr>
              <a:t>год- МБОУ Комсомольская СОШ;</a:t>
            </a:r>
          </a:p>
          <a:p>
            <a:r>
              <a:rPr lang="ru-RU" sz="2000" b="1" u="none" dirty="0" smtClean="0">
                <a:latin typeface="Times New Roman" pitchFamily="18" charset="0"/>
                <a:cs typeface="Times New Roman" pitchFamily="18" charset="0"/>
              </a:rPr>
              <a:t>-2024 </a:t>
            </a:r>
            <a:r>
              <a:rPr lang="ru-RU" sz="2000" b="1" u="none" dirty="0" smtClean="0">
                <a:latin typeface="Times New Roman" pitchFamily="18" charset="0"/>
                <a:cs typeface="Times New Roman" pitchFamily="18" charset="0"/>
              </a:rPr>
              <a:t>-2025 гг. - капитальный ремонт МБОУ ООШ п.Новый;</a:t>
            </a:r>
          </a:p>
          <a:p>
            <a:r>
              <a:rPr lang="ru-RU" sz="2000" b="1" u="none" dirty="0" smtClean="0">
                <a:latin typeface="Times New Roman" pitchFamily="18" charset="0"/>
                <a:cs typeface="Times New Roman" pitchFamily="18" charset="0"/>
              </a:rPr>
              <a:t>-2025 </a:t>
            </a:r>
            <a:r>
              <a:rPr lang="ru-RU" sz="2000" b="1" u="none" dirty="0" smtClean="0">
                <a:latin typeface="Times New Roman" pitchFamily="18" charset="0"/>
                <a:cs typeface="Times New Roman" pitchFamily="18" charset="0"/>
              </a:rPr>
              <a:t>год- МАОУ   </a:t>
            </a:r>
            <a:r>
              <a:rPr lang="ru-RU" sz="2000" b="1" u="none" dirty="0" err="1" smtClean="0">
                <a:latin typeface="Times New Roman" pitchFamily="18" charset="0"/>
                <a:cs typeface="Times New Roman" pitchFamily="18" charset="0"/>
              </a:rPr>
              <a:t>Улу-Юльская</a:t>
            </a:r>
            <a:r>
              <a:rPr lang="ru-RU" sz="2000" b="1" u="none" dirty="0" smtClean="0">
                <a:latin typeface="Times New Roman" pitchFamily="18" charset="0"/>
                <a:cs typeface="Times New Roman" pitchFamily="18" charset="0"/>
              </a:rPr>
              <a:t> СОШ;</a:t>
            </a:r>
          </a:p>
          <a:p>
            <a:r>
              <a:rPr lang="ru-RU" sz="2000" b="1" u="none" dirty="0" smtClean="0">
                <a:latin typeface="Times New Roman" pitchFamily="18" charset="0"/>
                <a:cs typeface="Times New Roman" pitchFamily="18" charset="0"/>
              </a:rPr>
              <a:t>-2026 </a:t>
            </a:r>
            <a:r>
              <a:rPr lang="ru-RU" sz="2000" b="1" u="none" dirty="0" smtClean="0">
                <a:latin typeface="Times New Roman" pitchFamily="18" charset="0"/>
                <a:cs typeface="Times New Roman" pitchFamily="18" charset="0"/>
              </a:rPr>
              <a:t>год- МБОУ </a:t>
            </a:r>
            <a:r>
              <a:rPr lang="ru-RU" sz="2000" b="1" u="none" dirty="0" err="1" smtClean="0">
                <a:latin typeface="Times New Roman" pitchFamily="18" charset="0"/>
                <a:cs typeface="Times New Roman" pitchFamily="18" charset="0"/>
              </a:rPr>
              <a:t>Куяновская</a:t>
            </a:r>
            <a:r>
              <a:rPr lang="ru-RU" sz="2000" b="1" u="none" dirty="0" smtClean="0">
                <a:latin typeface="Times New Roman" pitchFamily="18" charset="0"/>
                <a:cs typeface="Times New Roman" pitchFamily="18" charset="0"/>
              </a:rPr>
              <a:t> СОШ (средняя школа), МБОУ Березовская СОШ.</a:t>
            </a:r>
            <a:endParaRPr lang="ru-RU" sz="2000" b="1" u="none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6492" y="4013208"/>
            <a:ext cx="3557899" cy="2446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71447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НАЦИОНАЛЬНЫЙ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ПРОЕКТ «ОБРАЗОВАНИЕ»</a:t>
            </a:r>
            <a:endParaRPr lang="ru-RU" sz="2400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712889"/>
            <a:ext cx="8183880" cy="41879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C:\Users\admin\Downloads\27535866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02920" y="1712889"/>
            <a:ext cx="5111820" cy="383386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614741" y="2041506"/>
            <a:ext cx="307206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400" u="none" dirty="0" smtClean="0">
                <a:latin typeface="Times New Roman" pitchFamily="18" charset="0"/>
                <a:cs typeface="Times New Roman" pitchFamily="18" charset="0"/>
              </a:rPr>
              <a:t>8  «Точек роста»;</a:t>
            </a:r>
          </a:p>
          <a:p>
            <a:r>
              <a:rPr lang="ru-RU" sz="2400" u="none" dirty="0" smtClean="0">
                <a:latin typeface="Times New Roman" pitchFamily="18" charset="0"/>
                <a:cs typeface="Times New Roman" pitchFamily="18" charset="0"/>
              </a:rPr>
              <a:t>-в 11 школах внедрена цифровая образовательная среда;</a:t>
            </a:r>
          </a:p>
          <a:p>
            <a:r>
              <a:rPr lang="ru-RU" sz="2400" u="none" dirty="0" smtClean="0">
                <a:latin typeface="Times New Roman" pitchFamily="18" charset="0"/>
                <a:cs typeface="Times New Roman" pitchFamily="18" charset="0"/>
              </a:rPr>
              <a:t>-создано 300 мест в дополнительном образовании.</a:t>
            </a:r>
          </a:p>
          <a:p>
            <a:endParaRPr lang="ru-RU" sz="2000" u="none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6492" y="359998"/>
            <a:ext cx="912825" cy="1082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27884</TotalTime>
  <Words>430</Words>
  <Application>Microsoft Office PowerPoint</Application>
  <PresentationFormat>Экран (4:3)</PresentationFormat>
  <Paragraphs>75</Paragraphs>
  <Slides>11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Слайд 1</vt:lpstr>
      <vt:lpstr>Отрасли  экономики Первомайского района</vt:lpstr>
      <vt:lpstr>Слайд 3</vt:lpstr>
      <vt:lpstr>Слайд 4</vt:lpstr>
      <vt:lpstr>Слайд 5</vt:lpstr>
      <vt:lpstr>Слайд 6</vt:lpstr>
      <vt:lpstr>Слайд 7</vt:lpstr>
      <vt:lpstr>КАПИТАЛЬНЫЕ  РЕМОНТЫ  ШКОЛ</vt:lpstr>
      <vt:lpstr>       НАЦИОНАЛЬНЫЙ ПРОЕКТ «ОБРАЗОВАНИЕ»</vt:lpstr>
      <vt:lpstr>«ДВИЖЕНИЕ ПЕРВЫХ»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Зима</dc:creator>
  <cp:lastModifiedBy>НАЧАЛЬНИК</cp:lastModifiedBy>
  <cp:revision>1953</cp:revision>
  <cp:lastPrinted>2018-12-13T10:40:40Z</cp:lastPrinted>
  <dcterms:created xsi:type="dcterms:W3CDTF">2012-09-26T08:05:30Z</dcterms:created>
  <dcterms:modified xsi:type="dcterms:W3CDTF">2024-08-27T07:19:21Z</dcterms:modified>
</cp:coreProperties>
</file>