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772" r:id="rId1"/>
  </p:sldMasterIdLst>
  <p:notesMasterIdLst>
    <p:notesMasterId r:id="rId35"/>
  </p:notesMasterIdLst>
  <p:sldIdLst>
    <p:sldId id="256" r:id="rId2"/>
    <p:sldId id="303" r:id="rId3"/>
    <p:sldId id="317" r:id="rId4"/>
    <p:sldId id="357" r:id="rId5"/>
    <p:sldId id="301" r:id="rId6"/>
    <p:sldId id="259" r:id="rId7"/>
    <p:sldId id="302" r:id="rId8"/>
    <p:sldId id="358" r:id="rId9"/>
    <p:sldId id="319" r:id="rId10"/>
    <p:sldId id="318" r:id="rId11"/>
    <p:sldId id="304" r:id="rId12"/>
    <p:sldId id="314" r:id="rId13"/>
    <p:sldId id="359" r:id="rId14"/>
    <p:sldId id="347" r:id="rId15"/>
    <p:sldId id="323" r:id="rId16"/>
    <p:sldId id="326" r:id="rId17"/>
    <p:sldId id="327" r:id="rId18"/>
    <p:sldId id="349" r:id="rId19"/>
    <p:sldId id="356" r:id="rId20"/>
    <p:sldId id="350" r:id="rId21"/>
    <p:sldId id="328" r:id="rId22"/>
    <p:sldId id="331" r:id="rId23"/>
    <p:sldId id="334" r:id="rId24"/>
    <p:sldId id="335" r:id="rId25"/>
    <p:sldId id="338" r:id="rId26"/>
    <p:sldId id="339" r:id="rId27"/>
    <p:sldId id="351" r:id="rId28"/>
    <p:sldId id="352" r:id="rId29"/>
    <p:sldId id="340" r:id="rId30"/>
    <p:sldId id="354" r:id="rId31"/>
    <p:sldId id="355" r:id="rId32"/>
    <p:sldId id="346" r:id="rId33"/>
    <p:sldId id="343" r:id="rId34"/>
  </p:sldIdLst>
  <p:sldSz cx="12192000" cy="6858000"/>
  <p:notesSz cx="9926638" cy="6797675"/>
  <p:defaultTextStyle>
    <a:defPPr lvl="0">
      <a:defRPr lang="ru-RU"/>
    </a:defPPr>
    <a:lvl1pPr marL="0" lv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lvl="1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lvl="2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lvl="3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lvl="4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lvl="5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lvl="6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lvl="7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lvl="8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90651C3A-4460-11DB-9652-00E08161165F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8015" autoAdjust="0"/>
    <p:restoredTop sz="86441" autoAdjust="0"/>
  </p:normalViewPr>
  <p:slideViewPr>
    <p:cSldViewPr snapToGrid="0">
      <p:cViewPr>
        <p:scale>
          <a:sx n="64" d="100"/>
          <a:sy n="64" d="100"/>
        </p:scale>
        <p:origin x="-834" y="-6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264" y="6945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3"/>
            <a:ext cx="4302553" cy="340806"/>
          </a:xfrm>
          <a:prstGeom prst="rect">
            <a:avLst/>
          </a:prstGeom>
        </p:spPr>
        <p:txBody>
          <a:bodyPr vert="horz" lIns="91728" tIns="45864" rIns="91728" bIns="45864" rtlCol="0"/>
          <a:lstStyle>
            <a:lvl1pPr algn="l">
              <a:defRPr sz="1200">
                <a:latin typeface="Montserrat" panose="00000500000000000000" pitchFamily="2" charset="-52"/>
              </a:defRPr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21755" y="3"/>
            <a:ext cx="4302553" cy="340806"/>
          </a:xfrm>
          <a:prstGeom prst="rect">
            <a:avLst/>
          </a:prstGeom>
        </p:spPr>
        <p:txBody>
          <a:bodyPr vert="horz" lIns="91728" tIns="45864" rIns="91728" bIns="45864" rtlCol="0"/>
          <a:lstStyle>
            <a:lvl1pPr algn="r">
              <a:defRPr sz="1200">
                <a:latin typeface="Montserrat" panose="00000500000000000000" pitchFamily="2" charset="-52"/>
              </a:defRPr>
            </a:lvl1pPr>
          </a:lstStyle>
          <a:p>
            <a:fld id="{39196039-DBC6-47B8-AED3-BE220B97C5B8}" type="datetimeFigureOut">
              <a:rPr lang="ru-RU" smtClean="0"/>
              <a:pPr/>
              <a:t>27.08.2024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921000" y="849313"/>
            <a:ext cx="4084638" cy="22971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728" tIns="45864" rIns="91728" bIns="45864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2902" y="3271307"/>
            <a:ext cx="7940844" cy="2676523"/>
          </a:xfrm>
          <a:prstGeom prst="rect">
            <a:avLst/>
          </a:prstGeom>
        </p:spPr>
        <p:txBody>
          <a:bodyPr vert="horz" lIns="91728" tIns="45864" rIns="91728" bIns="45864" rtlCol="0"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6456870"/>
            <a:ext cx="4302553" cy="340806"/>
          </a:xfrm>
          <a:prstGeom prst="rect">
            <a:avLst/>
          </a:prstGeom>
        </p:spPr>
        <p:txBody>
          <a:bodyPr vert="horz" lIns="91728" tIns="45864" rIns="91728" bIns="45864" rtlCol="0" anchor="b"/>
          <a:lstStyle>
            <a:lvl1pPr algn="l">
              <a:defRPr sz="1200">
                <a:latin typeface="Montserrat" panose="00000500000000000000" pitchFamily="2" charset="-52"/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21755" y="6456870"/>
            <a:ext cx="4302553" cy="340806"/>
          </a:xfrm>
          <a:prstGeom prst="rect">
            <a:avLst/>
          </a:prstGeom>
        </p:spPr>
        <p:txBody>
          <a:bodyPr vert="horz" lIns="91728" tIns="45864" rIns="91728" bIns="45864" rtlCol="0" anchor="b"/>
          <a:lstStyle>
            <a:lvl1pPr algn="r">
              <a:defRPr sz="1200">
                <a:latin typeface="Montserrat" panose="00000500000000000000" pitchFamily="2" charset="-52"/>
              </a:defRPr>
            </a:lvl1pPr>
          </a:lstStyle>
          <a:p>
            <a:fld id="{714F5DF8-1DBC-4D96-A761-8C926ED7AA3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1832439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Montserrat" panose="00000500000000000000" pitchFamily="2" charset="-52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Montserrat" panose="00000500000000000000" pitchFamily="2" charset="-52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Montserrat" panose="00000500000000000000" pitchFamily="2" charset="-52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Montserrat" panose="00000500000000000000" pitchFamily="2" charset="-52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Montserrat" panose="00000500000000000000" pitchFamily="2" charset="-52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4F5DF8-1DBC-4D96-A761-8C926ED7AA31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848654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РДД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4F5DF8-1DBC-4D96-A761-8C926ED7AA31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117027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ru-RU" altLang="ru-RU" smtClean="0">
              <a:latin typeface="Arial" charset="0"/>
              <a:cs typeface="Arial" charset="0"/>
            </a:endParaRPr>
          </a:p>
        </p:txBody>
      </p:sp>
      <p:sp>
        <p:nvSpPr>
          <p:cNvPr id="307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0218C81-324E-43F6-B70F-07713BC7437C}" type="slidenum">
              <a:rPr lang="ru-RU" altLang="ru-RU" smtClean="0">
                <a:solidFill>
                  <a:srgbClr val="000000"/>
                </a:solidFill>
                <a:latin typeface="Arial" charset="0"/>
                <a:cs typeface="Arial" charset="0"/>
              </a:rPr>
              <a:pPr/>
              <a:t>22</a:t>
            </a:fld>
            <a:endParaRPr lang="ru-RU" altLang="ru-RU" smtClean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406401" y="329185"/>
            <a:ext cx="11376073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58129" y="434162"/>
            <a:ext cx="11075745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963168" y="1820206"/>
            <a:ext cx="103632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963168" y="3685032"/>
            <a:ext cx="103632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6394213-D634-40A7-8806-0EC75960317B}" type="datetimeFigureOut">
              <a:rPr lang="ru-RU" smtClean="0"/>
              <a:pPr/>
              <a:t>27.08.2024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109F64-B68C-4C4B-BFA5-6D62F697AE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0560" y="4983480"/>
            <a:ext cx="1091184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70560" y="530352"/>
            <a:ext cx="1091184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CD5B068-9541-4FC7-9739-791808957D08}" type="datetimeFigureOut">
              <a:rPr lang="ru-RU" smtClean="0"/>
              <a:pPr/>
              <a:t>27.08.2024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990A65A-0714-461E-A293-55CAFC76E4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533405"/>
            <a:ext cx="26416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11200" y="533403"/>
            <a:ext cx="79248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CD5B068-9541-4FC7-9739-791808957D08}" type="datetimeFigureOut">
              <a:rPr lang="ru-RU" smtClean="0"/>
              <a:pPr/>
              <a:t>27.08.2024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990A65A-0714-461E-A293-55CAFC76E4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слайд с нумерацией текст без градиен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подложка низ">
            <a:extLst>
              <a:ext uri="{FF2B5EF4-FFF2-40B4-BE49-F238E27FC236}">
                <a16:creationId xmlns="" xmlns:a16="http://schemas.microsoft.com/office/drawing/2014/main" id="{97AE5BD3-FDB2-8EE3-2EFB-25E1E5EB64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"/>
              </a:ext>
            </a:extLst>
          </a:blip>
          <a:stretch>
            <a:fillRect/>
          </a:stretch>
        </p:blipFill>
        <p:spPr>
          <a:xfrm>
            <a:off x="0" y="6432640"/>
            <a:ext cx="12192000" cy="4318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6652CF90-58B3-ECFE-68B3-98F837B2501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"/>
              </a:ext>
            </a:extLst>
          </a:blip>
          <a:stretch>
            <a:fillRect/>
          </a:stretch>
        </p:blipFill>
        <p:spPr>
          <a:xfrm>
            <a:off x="333361" y="6490800"/>
            <a:ext cx="185039" cy="344488"/>
          </a:xfrm>
          <a:prstGeom prst="rect">
            <a:avLst/>
          </a:prstGeom>
        </p:spPr>
      </p:pic>
      <p:pic>
        <p:nvPicPr>
          <p:cNvPr id="2" name="подложка верх">
            <a:extLst>
              <a:ext uri="{FF2B5EF4-FFF2-40B4-BE49-F238E27FC236}">
                <a16:creationId xmlns="" xmlns:a16="http://schemas.microsoft.com/office/drawing/2014/main" id="{EA503C5E-19FF-CDB3-D858-9EF32AA8B45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"/>
              </a:ext>
            </a:extLst>
          </a:blip>
          <a:stretch>
            <a:fillRect/>
          </a:stretch>
        </p:blipFill>
        <p:spPr>
          <a:xfrm>
            <a:off x="0" y="0"/>
            <a:ext cx="12192000" cy="825500"/>
          </a:xfrm>
          <a:prstGeom prst="rect">
            <a:avLst/>
          </a:prstGeom>
        </p:spPr>
      </p:pic>
      <p:sp>
        <p:nvSpPr>
          <p:cNvPr id="15" name="номер слайда">
            <a:extLst>
              <a:ext uri="{FF2B5EF4-FFF2-40B4-BE49-F238E27FC236}">
                <a16:creationId xmlns="" xmlns:a16="http://schemas.microsoft.com/office/drawing/2014/main" id="{B0192E9C-0587-46D7-B640-5DB8DCFDD1C2}"/>
              </a:ext>
            </a:extLst>
          </p:cNvPr>
          <p:cNvSpPr txBox="1"/>
          <p:nvPr userDrawn="1"/>
        </p:nvSpPr>
        <p:spPr>
          <a:xfrm>
            <a:off x="11569955" y="6538913"/>
            <a:ext cx="540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779A4F07-433A-49CF-9D7D-A63F9F1FBCD5}" type="slidenum">
              <a:rPr lang="ru-RU" sz="1200" smtClean="0">
                <a:solidFill>
                  <a:srgbClr val="1C2D38"/>
                </a:solidFill>
                <a:latin typeface="PermianSlabSerifTypeface" panose="02000000000000000000" pitchFamily="50" charset="0"/>
              </a:rPr>
              <a:pPr algn="r"/>
              <a:t>‹#›</a:t>
            </a:fld>
            <a:endParaRPr lang="ru-RU" sz="1200" dirty="0">
              <a:solidFill>
                <a:srgbClr val="1C2D38"/>
              </a:solidFill>
              <a:latin typeface="PermianSlabSerifTypeface" panose="02000000000000000000" pitchFamily="50" charset="0"/>
            </a:endParaRPr>
          </a:p>
        </p:txBody>
      </p:sp>
      <p:sp>
        <p:nvSpPr>
          <p:cNvPr id="21" name="ОГВ">
            <a:extLst>
              <a:ext uri="{FF2B5EF4-FFF2-40B4-BE49-F238E27FC236}">
                <a16:creationId xmlns="" xmlns:a16="http://schemas.microsoft.com/office/drawing/2014/main" id="{AD1D463F-DBEB-45E4-97C4-FFE547832AF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4558" y="6494443"/>
            <a:ext cx="2520950" cy="338137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800" baseline="0">
                <a:solidFill>
                  <a:srgbClr val="1C2D38"/>
                </a:solidFill>
                <a:latin typeface="PermianSlabSerifTypeface" panose="02000000000000000000" pitchFamily="50" charset="0"/>
              </a:defRPr>
            </a:lvl1pPr>
            <a:lvl2pPr>
              <a:defRPr sz="800">
                <a:solidFill>
                  <a:schemeClr val="bg1"/>
                </a:solidFill>
              </a:defRPr>
            </a:lvl2pPr>
            <a:lvl3pPr>
              <a:defRPr sz="800">
                <a:solidFill>
                  <a:schemeClr val="bg1"/>
                </a:solidFill>
              </a:defRPr>
            </a:lvl3pPr>
            <a:lvl4pPr>
              <a:defRPr sz="800">
                <a:solidFill>
                  <a:schemeClr val="bg1"/>
                </a:solidFill>
              </a:defRPr>
            </a:lvl4pPr>
            <a:lvl5pPr>
              <a:defRPr sz="800"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/>
              <a:t>МИНИСТЕРСТВО ОБРАЗОВАНИЯ И НАУКИ</a:t>
            </a:r>
            <a:br>
              <a:rPr lang="ru-RU" dirty="0"/>
            </a:br>
            <a:r>
              <a:rPr lang="ru-RU" dirty="0"/>
              <a:t>ПЕРМСКОГО КРАЯ</a:t>
            </a:r>
          </a:p>
        </p:txBody>
      </p:sp>
      <p:sp>
        <p:nvSpPr>
          <p:cNvPr id="24" name="Заголовок слайда" descr="заголовок слайда">
            <a:extLst>
              <a:ext uri="{FF2B5EF4-FFF2-40B4-BE49-F238E27FC236}">
                <a16:creationId xmlns="" xmlns:a16="http://schemas.microsoft.com/office/drawing/2014/main" id="{D5FED76D-EFC9-4B34-9A58-87FF8189E21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35360" y="49213"/>
            <a:ext cx="11521280" cy="715962"/>
          </a:xfrm>
        </p:spPr>
        <p:txBody>
          <a:bodyPr anchor="ctr">
            <a:normAutofit/>
          </a:bodyPr>
          <a:lstStyle>
            <a:lvl1pPr marL="0" indent="0">
              <a:buNone/>
              <a:defRPr sz="2400">
                <a:solidFill>
                  <a:srgbClr val="1C2D38"/>
                </a:solidFill>
                <a:latin typeface="PermianSlabSerifTypeface" panose="02000000000000000000" pitchFamily="50" charset="0"/>
              </a:defRPr>
            </a:lvl1pPr>
            <a:lvl2pPr>
              <a:defRPr>
                <a:solidFill>
                  <a:schemeClr val="bg1"/>
                </a:solidFill>
                <a:latin typeface="+mj-lt"/>
              </a:defRPr>
            </a:lvl2pPr>
            <a:lvl3pPr>
              <a:defRPr>
                <a:solidFill>
                  <a:schemeClr val="bg1"/>
                </a:solidFill>
                <a:latin typeface="+mj-lt"/>
              </a:defRPr>
            </a:lvl3pPr>
            <a:lvl4pPr>
              <a:defRPr>
                <a:solidFill>
                  <a:schemeClr val="bg1"/>
                </a:solidFill>
                <a:latin typeface="+mj-lt"/>
              </a:defRPr>
            </a:lvl4pPr>
            <a:lvl5pPr>
              <a:defRPr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ru-RU" dirty="0"/>
              <a:t>Заголовок слайда</a:t>
            </a:r>
          </a:p>
        </p:txBody>
      </p:sp>
      <p:sp>
        <p:nvSpPr>
          <p:cNvPr id="26" name="Область контента" descr="область контента">
            <a:extLst>
              <a:ext uri="{FF2B5EF4-FFF2-40B4-BE49-F238E27FC236}">
                <a16:creationId xmlns="" xmlns:a16="http://schemas.microsoft.com/office/drawing/2014/main" id="{623B89AF-1D16-46F5-8A69-E8DD306D616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35360" y="1700808"/>
            <a:ext cx="11521280" cy="4536504"/>
          </a:xfrm>
        </p:spPr>
        <p:txBody>
          <a:bodyPr>
            <a:noAutofit/>
          </a:bodyPr>
          <a:lstStyle>
            <a:lvl1pPr marL="0" indent="0">
              <a:buNone/>
              <a:defRPr sz="1400">
                <a:solidFill>
                  <a:srgbClr val="1C2D38"/>
                </a:solidFill>
                <a:latin typeface="Montserrat" panose="00000500000000000000" pitchFamily="2" charset="-52"/>
              </a:defRPr>
            </a:lvl1pPr>
            <a:lvl2pPr marL="457200" indent="0">
              <a:buNone/>
              <a:defRPr sz="1400">
                <a:solidFill>
                  <a:srgbClr val="1C2D38"/>
                </a:solidFill>
                <a:latin typeface="Montserrat" panose="00000500000000000000" pitchFamily="2" charset="-52"/>
              </a:defRPr>
            </a:lvl2pPr>
            <a:lvl3pPr marL="914400" indent="0">
              <a:buNone/>
              <a:defRPr sz="1400">
                <a:solidFill>
                  <a:srgbClr val="1C2D38"/>
                </a:solidFill>
                <a:latin typeface="Montserrat" panose="00000500000000000000" pitchFamily="2" charset="-52"/>
              </a:defRPr>
            </a:lvl3pPr>
            <a:lvl4pPr marL="1371600" indent="0">
              <a:buNone/>
              <a:defRPr sz="1400">
                <a:solidFill>
                  <a:srgbClr val="1C2D38"/>
                </a:solidFill>
                <a:latin typeface="Montserrat" panose="00000500000000000000" pitchFamily="2" charset="-52"/>
              </a:defRPr>
            </a:lvl4pPr>
            <a:lvl5pPr marL="1828800" indent="0">
              <a:buNone/>
              <a:defRPr sz="1400">
                <a:solidFill>
                  <a:srgbClr val="1C2D38"/>
                </a:solidFill>
                <a:latin typeface="Montserrat" panose="00000500000000000000" pitchFamily="2" charset="-52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27" name="Подзаголовок" descr="Подзаголовок">
            <a:extLst>
              <a:ext uri="{FF2B5EF4-FFF2-40B4-BE49-F238E27FC236}">
                <a16:creationId xmlns="" xmlns:a16="http://schemas.microsoft.com/office/drawing/2014/main" id="{D1F13F0F-6E92-474B-B9DC-AC03A2036CB2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335360" y="1053108"/>
            <a:ext cx="11521280" cy="431800"/>
          </a:xfrm>
        </p:spPr>
        <p:txBody>
          <a:bodyPr anchor="ctr">
            <a:noAutofit/>
          </a:bodyPr>
          <a:lstStyle>
            <a:lvl1pPr marL="0" indent="0">
              <a:buNone/>
              <a:defRPr sz="1800" b="1">
                <a:solidFill>
                  <a:srgbClr val="1C2D38"/>
                </a:solidFill>
                <a:latin typeface="Montserrat" panose="00000500000000000000" pitchFamily="2" charset="-52"/>
              </a:defRPr>
            </a:lvl1pPr>
            <a:lvl2pPr>
              <a:defRPr sz="2000">
                <a:solidFill>
                  <a:srgbClr val="1C2D38"/>
                </a:solidFill>
              </a:defRPr>
            </a:lvl2pPr>
            <a:lvl3pPr>
              <a:defRPr sz="2000">
                <a:solidFill>
                  <a:srgbClr val="1C2D38"/>
                </a:solidFill>
              </a:defRPr>
            </a:lvl3pPr>
            <a:lvl4pPr>
              <a:defRPr sz="2000">
                <a:solidFill>
                  <a:srgbClr val="1C2D38"/>
                </a:solidFill>
              </a:defRPr>
            </a:lvl4pPr>
            <a:lvl5pPr>
              <a:defRPr sz="2000">
                <a:solidFill>
                  <a:srgbClr val="1C2D38"/>
                </a:solidFill>
              </a:defRPr>
            </a:lvl5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29" name="Название презентации" descr="название презентации">
            <a:extLst>
              <a:ext uri="{FF2B5EF4-FFF2-40B4-BE49-F238E27FC236}">
                <a16:creationId xmlns="" xmlns:a16="http://schemas.microsoft.com/office/drawing/2014/main" id="{15544E8E-278C-4479-90A6-7CCF23A8820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258350" y="6438293"/>
            <a:ext cx="5675300" cy="404788"/>
          </a:xfr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rgbClr val="1C2D38"/>
                </a:solidFill>
                <a:latin typeface="PermianSlabSerifTypeface" panose="02000000000000000000" pitchFamily="50" charset="0"/>
              </a:defRPr>
            </a:lvl1pPr>
            <a:lvl2pPr>
              <a:defRPr sz="1000">
                <a:solidFill>
                  <a:srgbClr val="FFFFFF"/>
                </a:solidFill>
                <a:latin typeface="PermianSerifTypeface" panose="02000000000000000000" pitchFamily="50" charset="0"/>
              </a:defRPr>
            </a:lvl2pPr>
            <a:lvl3pPr>
              <a:defRPr sz="1000">
                <a:solidFill>
                  <a:srgbClr val="FFFFFF"/>
                </a:solidFill>
                <a:latin typeface="PermianSerifTypeface" panose="02000000000000000000" pitchFamily="50" charset="0"/>
              </a:defRPr>
            </a:lvl3pPr>
            <a:lvl4pPr>
              <a:defRPr sz="1000">
                <a:solidFill>
                  <a:srgbClr val="FFFFFF"/>
                </a:solidFill>
                <a:latin typeface="PermianSerifTypeface" panose="02000000000000000000" pitchFamily="50" charset="0"/>
              </a:defRPr>
            </a:lvl4pPr>
            <a:lvl5pPr>
              <a:defRPr sz="1000">
                <a:solidFill>
                  <a:srgbClr val="FFFFFF"/>
                </a:solidFill>
                <a:latin typeface="PermianSerifTypeface" panose="02000000000000000000" pitchFamily="50" charset="0"/>
              </a:defRPr>
            </a:lvl5pPr>
          </a:lstStyle>
          <a:p>
            <a:pPr lvl="0"/>
            <a:r>
              <a:rPr lang="ru-RU" dirty="0"/>
              <a:t>Название презентации</a:t>
            </a:r>
          </a:p>
        </p:txBody>
      </p:sp>
    </p:spTree>
    <p:extLst>
      <p:ext uri="{BB962C8B-B14F-4D97-AF65-F5344CB8AC3E}">
        <p14:creationId xmlns="" xmlns:p14="http://schemas.microsoft.com/office/powerpoint/2010/main" val="19041989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0560" y="4983480"/>
            <a:ext cx="1091184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70560" y="530352"/>
            <a:ext cx="1091184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51014BF2-70BE-44E2-B4C8-3B11C8127248}" type="datetimeFigureOut">
              <a:rPr lang="ru-RU" altLang="ru-RU" smtClean="0"/>
              <a:pPr>
                <a:defRPr/>
              </a:pPr>
              <a:t>27.08.2024</a:t>
            </a:fld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41F681B-2DBB-44C8-9391-85EB4F61A660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406401" y="329185"/>
            <a:ext cx="11376073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58129" y="434163"/>
            <a:ext cx="11075745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4459" y="4928616"/>
            <a:ext cx="1091184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4459" y="5624484"/>
            <a:ext cx="1091184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CD5B068-9541-4FC7-9739-791808957D08}" type="datetimeFigureOut">
              <a:rPr lang="ru-RU" smtClean="0"/>
              <a:pPr/>
              <a:t>27.08.2024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990A65A-0714-461E-A293-55CAFC76E4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3" y="530352"/>
            <a:ext cx="524256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340480" y="530352"/>
            <a:ext cx="524256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CD5B068-9541-4FC7-9739-791808957D08}" type="datetimeFigureOut">
              <a:rPr lang="ru-RU" smtClean="0"/>
              <a:pPr/>
              <a:t>27.08.2024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990A65A-0714-461E-A293-55CAFC76E4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0560" y="4983480"/>
            <a:ext cx="1091184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09632" y="579438"/>
            <a:ext cx="524256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202892" y="579438"/>
            <a:ext cx="524256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809632" y="1447800"/>
            <a:ext cx="524256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202892" y="1447800"/>
            <a:ext cx="524256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CD5B068-9541-4FC7-9739-791808957D08}" type="datetimeFigureOut">
              <a:rPr lang="ru-RU" smtClean="0"/>
              <a:pPr/>
              <a:t>27.08.2024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990A65A-0714-461E-A293-55CAFC76E4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CD5B068-9541-4FC7-9739-791808957D08}" type="datetimeFigureOut">
              <a:rPr lang="ru-RU" smtClean="0"/>
              <a:pPr/>
              <a:t>27.08.2024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990A65A-0714-461E-A293-55CAFC76E4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406401" y="329185"/>
            <a:ext cx="11376073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CD5B068-9541-4FC7-9739-791808957D08}" type="datetimeFigureOut">
              <a:rPr lang="ru-RU" smtClean="0"/>
              <a:pPr/>
              <a:t>27.08.2024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990A65A-0714-461E-A293-55CAFC76E4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85045" y="533400"/>
            <a:ext cx="39624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7385129" y="1447802"/>
            <a:ext cx="39624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015163" y="930144"/>
            <a:ext cx="6168212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CD5B068-9541-4FC7-9739-791808957D08}" type="datetimeFigureOut">
              <a:rPr lang="ru-RU" smtClean="0"/>
              <a:pPr/>
              <a:t>27.08.2024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990A65A-0714-461E-A293-55CAFC76E4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406401" y="329185"/>
            <a:ext cx="11376073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8534401" y="434162"/>
            <a:ext cx="3099473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5012056"/>
            <a:ext cx="109728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8616949" y="533400"/>
            <a:ext cx="298704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CD5B068-9541-4FC7-9739-791808957D08}" type="datetimeFigureOut">
              <a:rPr lang="ru-RU" smtClean="0"/>
              <a:pPr/>
              <a:t>27.08.2024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990A65A-0714-461E-A293-55CAFC76E4C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61973" y="435768"/>
            <a:ext cx="7900416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406401" y="329185"/>
            <a:ext cx="11376073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58129" y="434162"/>
            <a:ext cx="11075745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670560" y="4985590"/>
            <a:ext cx="1091184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670560" y="530352"/>
            <a:ext cx="1091184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5035104" y="6111876"/>
            <a:ext cx="3048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ECD5B068-9541-4FC7-9739-791808957D08}" type="datetimeFigureOut">
              <a:rPr lang="ru-RU" smtClean="0"/>
              <a:pPr/>
              <a:t>27.08.2024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8083104" y="6111876"/>
            <a:ext cx="3048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11131104" y="6111876"/>
            <a:ext cx="609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990A65A-0714-461E-A293-55CAFC76E4C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  <p:sldLayoutId id="2147483780" r:id="rId8"/>
    <p:sldLayoutId id="2147483781" r:id="rId9"/>
    <p:sldLayoutId id="2147483782" r:id="rId10"/>
    <p:sldLayoutId id="2147483783" r:id="rId11"/>
    <p:sldLayoutId id="2147483784" r:id="rId12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0.png"/><Relationship Id="rId11" Type="http://schemas.openxmlformats.org/officeDocument/2006/relationships/image" Target="../media/image24.jpeg"/><Relationship Id="rId5" Type="http://schemas.openxmlformats.org/officeDocument/2006/relationships/image" Target="../media/image19.jpeg"/><Relationship Id="rId10" Type="http://schemas.openxmlformats.org/officeDocument/2006/relationships/image" Target="../media/image23.jpeg"/><Relationship Id="rId4" Type="http://schemas.openxmlformats.org/officeDocument/2006/relationships/image" Target="../media/image18.jpeg"/><Relationship Id="rId9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hyperlink" Target="https://horizons.bvbinfo.ru/page31481603.html" TargetMode="External"/><Relationship Id="rId7" Type="http://schemas.openxmlformats.org/officeDocument/2006/relationships/image" Target="../media/image31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jpeg"/><Relationship Id="rId4" Type="http://schemas.openxmlformats.org/officeDocument/2006/relationships/image" Target="../media/image28.png"/><Relationship Id="rId9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38.emf"/><Relationship Id="rId4" Type="http://schemas.openxmlformats.org/officeDocument/2006/relationships/image" Target="../media/image37.em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s://razgovor.edsoo.ru/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A6431BCA-6E02-51A3-D4AB-9EA9103851B2}"/>
              </a:ext>
            </a:extLst>
          </p:cNvPr>
          <p:cNvSpPr/>
          <p:nvPr/>
        </p:nvSpPr>
        <p:spPr>
          <a:xfrm>
            <a:off x="0" y="4696008"/>
            <a:ext cx="11003919" cy="891432"/>
          </a:xfrm>
          <a:prstGeom prst="rect">
            <a:avLst/>
          </a:prstGeom>
          <a:solidFill>
            <a:srgbClr val="1CA3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9" name="Равнобедренный треугольник 8">
            <a:extLst>
              <a:ext uri="{FF2B5EF4-FFF2-40B4-BE49-F238E27FC236}">
                <a16:creationId xmlns="" xmlns:a16="http://schemas.microsoft.com/office/drawing/2014/main" id="{61EAEAF3-57E2-35DC-221A-B761F0FF092C}"/>
              </a:ext>
            </a:extLst>
          </p:cNvPr>
          <p:cNvSpPr/>
          <p:nvPr/>
        </p:nvSpPr>
        <p:spPr>
          <a:xfrm rot="5400000">
            <a:off x="10743065" y="4956862"/>
            <a:ext cx="891431" cy="369724"/>
          </a:xfrm>
          <a:prstGeom prst="triangle">
            <a:avLst/>
          </a:prstGeom>
          <a:solidFill>
            <a:srgbClr val="1CA3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3EF0C338-7AAE-F491-324D-A488C32AB099}"/>
              </a:ext>
            </a:extLst>
          </p:cNvPr>
          <p:cNvSpPr/>
          <p:nvPr/>
        </p:nvSpPr>
        <p:spPr>
          <a:xfrm flipV="1">
            <a:off x="3160690" y="4890658"/>
            <a:ext cx="7158977" cy="539176"/>
          </a:xfrm>
          <a:prstGeom prst="rect">
            <a:avLst/>
          </a:prstGeom>
          <a:gradFill flip="none" rotWithShape="1">
            <a:gsLst>
              <a:gs pos="0">
                <a:srgbClr val="1CA3DD"/>
              </a:gs>
              <a:gs pos="100000">
                <a:srgbClr val="FF8F29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11" name="Равнобедренный треугольник 10">
            <a:extLst>
              <a:ext uri="{FF2B5EF4-FFF2-40B4-BE49-F238E27FC236}">
                <a16:creationId xmlns="" xmlns:a16="http://schemas.microsoft.com/office/drawing/2014/main" id="{24502075-DC9F-6795-3FF3-65E03C31557A}"/>
              </a:ext>
            </a:extLst>
          </p:cNvPr>
          <p:cNvSpPr/>
          <p:nvPr/>
        </p:nvSpPr>
        <p:spPr>
          <a:xfrm rot="16200000" flipV="1">
            <a:off x="10206822" y="5002634"/>
            <a:ext cx="540215" cy="314525"/>
          </a:xfrm>
          <a:prstGeom prst="triangle">
            <a:avLst/>
          </a:prstGeom>
          <a:solidFill>
            <a:srgbClr val="FF8F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12" name="Стрелка: вправо 56">
            <a:extLst>
              <a:ext uri="{FF2B5EF4-FFF2-40B4-BE49-F238E27FC236}">
                <a16:creationId xmlns="" xmlns:a16="http://schemas.microsoft.com/office/drawing/2014/main" id="{C4E03C07-2F6E-190A-BA6B-94BDD9B646D6}"/>
              </a:ext>
            </a:extLst>
          </p:cNvPr>
          <p:cNvSpPr/>
          <p:nvPr/>
        </p:nvSpPr>
        <p:spPr>
          <a:xfrm>
            <a:off x="7836266" y="5162717"/>
            <a:ext cx="3880916" cy="257175"/>
          </a:xfrm>
          <a:prstGeom prst="rightArrow">
            <a:avLst/>
          </a:prstGeom>
          <a:gradFill>
            <a:gsLst>
              <a:gs pos="0">
                <a:srgbClr val="E09A8B"/>
              </a:gs>
              <a:gs pos="100000">
                <a:srgbClr val="93C01F"/>
              </a:gs>
            </a:gsLst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="" xmlns:a16="http://schemas.microsoft.com/office/drawing/2014/main" id="{0C25EC6E-8AF1-CFD0-D2BD-EDE75A907A3F}"/>
              </a:ext>
            </a:extLst>
          </p:cNvPr>
          <p:cNvCxnSpPr>
            <a:cxnSpLocks/>
          </p:cNvCxnSpPr>
          <p:nvPr/>
        </p:nvCxnSpPr>
        <p:spPr>
          <a:xfrm>
            <a:off x="3258350" y="5151555"/>
            <a:ext cx="7205403" cy="0"/>
          </a:xfrm>
          <a:prstGeom prst="line">
            <a:avLst/>
          </a:prstGeom>
          <a:ln w="571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>
            <a:extLst>
              <a:ext uri="{FF2B5EF4-FFF2-40B4-BE49-F238E27FC236}">
                <a16:creationId xmlns="" xmlns:a16="http://schemas.microsoft.com/office/drawing/2014/main" id="{33981D04-0CD4-BAE7-09E9-6A9A1CDE26A0}"/>
              </a:ext>
            </a:extLst>
          </p:cNvPr>
          <p:cNvCxnSpPr>
            <a:cxnSpLocks/>
          </p:cNvCxnSpPr>
          <p:nvPr/>
        </p:nvCxnSpPr>
        <p:spPr>
          <a:xfrm>
            <a:off x="23936" y="5124198"/>
            <a:ext cx="3038139" cy="20589"/>
          </a:xfrm>
          <a:prstGeom prst="line">
            <a:avLst/>
          </a:prstGeom>
          <a:ln w="762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>
            <a:extLst>
              <a:ext uri="{FF2B5EF4-FFF2-40B4-BE49-F238E27FC236}">
                <a16:creationId xmlns="" xmlns:a16="http://schemas.microsoft.com/office/drawing/2014/main" id="{A8DD3DAA-419D-B35E-6A48-88D178DF8A55}"/>
              </a:ext>
            </a:extLst>
          </p:cNvPr>
          <p:cNvCxnSpPr>
            <a:cxnSpLocks/>
          </p:cNvCxnSpPr>
          <p:nvPr/>
        </p:nvCxnSpPr>
        <p:spPr>
          <a:xfrm flipV="1">
            <a:off x="7567333" y="5290739"/>
            <a:ext cx="4047744" cy="17536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Прямоугольник 24">
            <a:extLst>
              <a:ext uri="{FF2B5EF4-FFF2-40B4-BE49-F238E27FC236}">
                <a16:creationId xmlns="" xmlns:a16="http://schemas.microsoft.com/office/drawing/2014/main" id="{ACECC96B-4E07-7207-E250-229B5A116E2B}"/>
              </a:ext>
            </a:extLst>
          </p:cNvPr>
          <p:cNvSpPr/>
          <p:nvPr/>
        </p:nvSpPr>
        <p:spPr>
          <a:xfrm>
            <a:off x="0" y="5568214"/>
            <a:ext cx="9201451" cy="891430"/>
          </a:xfrm>
          <a:prstGeom prst="rect">
            <a:avLst/>
          </a:prstGeom>
          <a:solidFill>
            <a:srgbClr val="1CA3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26" name="Равнобедренный треугольник 25">
            <a:extLst>
              <a:ext uri="{FF2B5EF4-FFF2-40B4-BE49-F238E27FC236}">
                <a16:creationId xmlns="" xmlns:a16="http://schemas.microsoft.com/office/drawing/2014/main" id="{124E5613-96B1-2B01-A7B2-CFE6C24D1265}"/>
              </a:ext>
            </a:extLst>
          </p:cNvPr>
          <p:cNvSpPr/>
          <p:nvPr/>
        </p:nvSpPr>
        <p:spPr>
          <a:xfrm rot="5400000">
            <a:off x="8940597" y="5885337"/>
            <a:ext cx="891431" cy="369724"/>
          </a:xfrm>
          <a:prstGeom prst="triangle">
            <a:avLst/>
          </a:prstGeom>
          <a:solidFill>
            <a:srgbClr val="1CA3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8" name="Прямоугольник 7"/>
          <p:cNvSpPr/>
          <p:nvPr/>
        </p:nvSpPr>
        <p:spPr bwMode="auto">
          <a:xfrm>
            <a:off x="950485" y="346664"/>
            <a:ext cx="8112033" cy="830997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PermianSlabSerifTypeface" panose="02000000000000000000" pitchFamily="50" charset="0"/>
                <a:ea typeface="PT Sans" panose="020B0604020202020204" charset="-52"/>
              </a:rPr>
              <a:t>Августовская конференция</a:t>
            </a:r>
          </a:p>
          <a:p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PermianSlabSerifTypeface" panose="02000000000000000000" pitchFamily="50" charset="0"/>
                <a:ea typeface="PT Sans" panose="020B0604020202020204" charset="-52"/>
              </a:rPr>
              <a:t>педагогических работников </a:t>
            </a: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PermianSlabSerifTypeface" panose="02000000000000000000" pitchFamily="50" charset="0"/>
                <a:ea typeface="PT Sans" panose="020B0604020202020204" charset="-52"/>
              </a:rPr>
              <a:t>Первомайского района</a:t>
            </a:r>
            <a:endParaRPr lang="ru-RU" sz="2400" dirty="0">
              <a:solidFill>
                <a:schemeClr val="bg2">
                  <a:lumMod val="25000"/>
                </a:schemeClr>
              </a:solidFill>
              <a:latin typeface="PermianSlabSerifTypeface" panose="02000000000000000000" pitchFamily="50" charset="0"/>
              <a:ea typeface="PT Sans" panose="020B0604020202020204" charset="-52"/>
            </a:endParaRPr>
          </a:p>
        </p:txBody>
      </p:sp>
      <p:sp>
        <p:nvSpPr>
          <p:cNvPr id="17" name="Текст 18">
            <a:extLst>
              <a:ext uri="{FF2B5EF4-FFF2-40B4-BE49-F238E27FC236}">
                <a16:creationId xmlns="" xmlns:a16="http://schemas.microsoft.com/office/drawing/2014/main" id="{96B47CBB-339D-450D-AC04-3D91FCCC7104}"/>
              </a:ext>
            </a:extLst>
          </p:cNvPr>
          <p:cNvSpPr txBox="1">
            <a:spLocks/>
          </p:cNvSpPr>
          <p:nvPr/>
        </p:nvSpPr>
        <p:spPr>
          <a:xfrm>
            <a:off x="275737" y="1085533"/>
            <a:ext cx="11509375" cy="37798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PermianSlabSerifTypeface" panose="02000000000000000000" pitchFamily="50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Итоги деятельности муниципальной системы образования за 2023-2024 учебный год. Задачи на 2024-2025 учебный год.</a:t>
            </a:r>
            <a:endParaRPr lang="ru-RU" sz="3600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Текст 19">
            <a:extLst>
              <a:ext uri="{FF2B5EF4-FFF2-40B4-BE49-F238E27FC236}">
                <a16:creationId xmlns="" xmlns:a16="http://schemas.microsoft.com/office/drawing/2014/main" id="{0249D9D0-2B6D-4CAC-B93F-066EBA7AABBE}"/>
              </a:ext>
            </a:extLst>
          </p:cNvPr>
          <p:cNvSpPr txBox="1">
            <a:spLocks/>
          </p:cNvSpPr>
          <p:nvPr/>
        </p:nvSpPr>
        <p:spPr>
          <a:xfrm>
            <a:off x="346075" y="5745162"/>
            <a:ext cx="11509375" cy="3838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PermianSlabSerifTypeface" panose="02000000000000000000" pitchFamily="50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8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Докладчик: </a:t>
            </a:r>
            <a:r>
              <a:rPr lang="ru-RU" sz="1800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Тимков</a:t>
            </a:r>
            <a:r>
              <a:rPr lang="ru-RU" sz="18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Алексей Викторович</a:t>
            </a:r>
            <a:endParaRPr lang="ru-RU" sz="1800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Текст 21">
            <a:extLst>
              <a:ext uri="{FF2B5EF4-FFF2-40B4-BE49-F238E27FC236}">
                <a16:creationId xmlns="" xmlns:a16="http://schemas.microsoft.com/office/drawing/2014/main" id="{AC2ED4FA-EA17-40CD-BC7F-4849E2EDC3B0}"/>
              </a:ext>
            </a:extLst>
          </p:cNvPr>
          <p:cNvSpPr txBox="1">
            <a:spLocks/>
          </p:cNvSpPr>
          <p:nvPr/>
        </p:nvSpPr>
        <p:spPr>
          <a:xfrm>
            <a:off x="346076" y="6129000"/>
            <a:ext cx="7644374" cy="72900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None/>
              <a:defRPr sz="2800" kern="1200">
                <a:solidFill>
                  <a:schemeClr val="tx1"/>
                </a:solidFill>
                <a:latin typeface="Montserrat" panose="00000500000000000000" pitchFamily="2" charset="-52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None/>
              <a:defRPr sz="2400" kern="1200">
                <a:solidFill>
                  <a:schemeClr val="tx1"/>
                </a:solidFill>
                <a:latin typeface="Montserrat" panose="00000500000000000000" pitchFamily="2" charset="-52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None/>
              <a:defRPr sz="2000" kern="1200">
                <a:solidFill>
                  <a:schemeClr val="tx1"/>
                </a:solidFill>
                <a:latin typeface="Montserrat" panose="00000500000000000000" pitchFamily="2" charset="-52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None/>
              <a:defRPr sz="1800" kern="1200">
                <a:solidFill>
                  <a:schemeClr val="tx1"/>
                </a:solidFill>
                <a:latin typeface="Montserrat" panose="00000500000000000000" pitchFamily="2" charset="-52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None/>
              <a:defRPr sz="1800" kern="1200">
                <a:solidFill>
                  <a:schemeClr val="tx1"/>
                </a:solidFill>
                <a:latin typeface="Montserrat" panose="00000500000000000000" pitchFamily="2" charset="-52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8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Начальник управления образования администрации Первомайского района</a:t>
            </a:r>
            <a:endParaRPr lang="ru-RU" sz="1800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Текст 1"/>
          <p:cNvSpPr txBox="1">
            <a:spLocks/>
          </p:cNvSpPr>
          <p:nvPr/>
        </p:nvSpPr>
        <p:spPr>
          <a:xfrm>
            <a:off x="10218951" y="6180082"/>
            <a:ext cx="1794373" cy="336331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None/>
              <a:defRPr sz="2800" kern="1200">
                <a:solidFill>
                  <a:schemeClr val="tx1"/>
                </a:solidFill>
                <a:latin typeface="Montserrat" panose="00000500000000000000" pitchFamily="2" charset="-52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None/>
              <a:defRPr sz="2400" kern="1200">
                <a:solidFill>
                  <a:schemeClr val="tx1"/>
                </a:solidFill>
                <a:latin typeface="Montserrat" panose="00000500000000000000" pitchFamily="2" charset="-52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None/>
              <a:defRPr sz="2000" kern="1200">
                <a:solidFill>
                  <a:schemeClr val="tx1"/>
                </a:solidFill>
                <a:latin typeface="Montserrat" panose="00000500000000000000" pitchFamily="2" charset="-52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None/>
              <a:defRPr sz="1800" kern="1200">
                <a:solidFill>
                  <a:schemeClr val="tx1"/>
                </a:solidFill>
                <a:latin typeface="Montserrat" panose="00000500000000000000" pitchFamily="2" charset="-52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None/>
              <a:defRPr sz="1800" kern="1200">
                <a:solidFill>
                  <a:schemeClr val="tx1"/>
                </a:solidFill>
                <a:latin typeface="Montserrat" panose="00000500000000000000" pitchFamily="2" charset="-52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b="1" dirty="0" smtClean="0">
                <a:solidFill>
                  <a:schemeClr val="bg2">
                    <a:lumMod val="25000"/>
                  </a:schemeClr>
                </a:solidFill>
                <a:latin typeface="PermianSlabSerifTypeface" panose="02000000000000000000" pitchFamily="50" charset="0"/>
              </a:rPr>
              <a:t>Первомайское  2024</a:t>
            </a:r>
            <a:endParaRPr lang="ru-RU" sz="1200" b="1" dirty="0">
              <a:solidFill>
                <a:schemeClr val="bg2">
                  <a:lumMod val="25000"/>
                </a:schemeClr>
              </a:solidFill>
              <a:latin typeface="PermianSlabSerifTypeface" panose="02000000000000000000" pitchFamily="50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547" y="304800"/>
            <a:ext cx="717385" cy="777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880605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7F1B4BA4-7069-6A97-D81D-A0AC990571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688873"/>
            <a:ext cx="4156905" cy="3739372"/>
          </a:xfrm>
          <a:prstGeom prst="rect">
            <a:avLst/>
          </a:prstGeom>
        </p:spPr>
      </p:pic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РОССИЙСКОЕ ДВИЖЕНИЕ ДЕТЕЙ И МОЛОДЕЖИ</a:t>
            </a:r>
            <a:endParaRPr lang="ru-RU" b="1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1"/>
          </p:nvPr>
        </p:nvSpPr>
        <p:spPr>
          <a:xfrm>
            <a:off x="1114096" y="49213"/>
            <a:ext cx="9974317" cy="715962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«ДВИЖЕНИЕ ПЕРВЫХ»</a:t>
            </a:r>
            <a:endParaRPr lang="ru-RU" sz="36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65A7D3AD-1642-4DB6-ABDF-5FFD971B7262}"/>
              </a:ext>
            </a:extLst>
          </p:cNvPr>
          <p:cNvSpPr/>
          <p:nvPr/>
        </p:nvSpPr>
        <p:spPr>
          <a:xfrm>
            <a:off x="305395" y="873810"/>
            <a:ext cx="10820400" cy="7402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Федеральный закон от 14.07.2022 № 261-ФЗ «О Российском движении детей и молодежи»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386195" y="1471448"/>
            <a:ext cx="695516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Участники: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обучающиеся образовательных организаций от 6 до 18 лет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наставники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ru-RU" b="0" i="0" dirty="0">
              <a:solidFill>
                <a:schemeClr val="bg2">
                  <a:lumMod val="2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Символика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Гимн, флаги, эмблемы</a:t>
            </a:r>
          </a:p>
          <a:p>
            <a:endParaRPr lang="ru-RU" b="0" i="0" dirty="0">
              <a:solidFill>
                <a:schemeClr val="bg2">
                  <a:lumMod val="2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Структура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региональное отделение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местные отделения в каждой территории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первичные отделения </a:t>
            </a:r>
            <a:b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(организации, осуществляющие работу с детьми и молодежью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089076" y="2375338"/>
            <a:ext cx="139166" cy="16816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V="1">
            <a:off x="10651965" y="5276113"/>
            <a:ext cx="236752" cy="15773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2371" y="3683728"/>
            <a:ext cx="1049867" cy="78740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6774" y="1436050"/>
            <a:ext cx="1011763" cy="1011763"/>
          </a:xfrm>
          <a:prstGeom prst="rect">
            <a:avLst/>
          </a:prstGeom>
        </p:spPr>
      </p:pic>
      <p:pic>
        <p:nvPicPr>
          <p:cNvPr id="1026" name="Picture 2" descr="https://ozmo.ru/files/image/34/48/55/lg!tsc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8259" y="2287696"/>
            <a:ext cx="872379" cy="576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262758" y="4939863"/>
            <a:ext cx="809296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Одной из ведущих задач на 2024-2025 учебной год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является создание условий для максимального участия воспитанников в деятельности детских общественных объединений, в движении добровольчества, Российского движения детей и молодежи «Движение первых».</a:t>
            </a:r>
            <a:endParaRPr lang="ru-RU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81099" y="199698"/>
            <a:ext cx="727895" cy="735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 descr="https://sun9-60.userapi.com/impg/w1ByWggOX0z36BhraPRvkTXciKm25CBLS97gCw/4biMuWCsVzo.jpg?size=1600x1362&amp;quality=95&amp;sign=24d7773f1874f5902a38bea2fea83626&amp;type=album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8650015" y="1467576"/>
            <a:ext cx="2838022" cy="2379209"/>
          </a:xfrm>
          <a:prstGeom prst="rect">
            <a:avLst/>
          </a:prstGeom>
          <a:noFill/>
        </p:spPr>
      </p:pic>
      <p:pic>
        <p:nvPicPr>
          <p:cNvPr id="3076" name="Picture 4" descr="https://sun9-35.userapi.com/impg/V4jq1Hrw1Lh364SFylffBFI6vpVKB9vjhyWy3w/9loAOky9FrY.jpg?size=2560x1611&amp;quality=95&amp;sign=2072eb2f0cc0c491b9f601e4256a8b1b&amp;type=album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8104943" y="3899338"/>
            <a:ext cx="3939911" cy="25014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94602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956603" y="0"/>
            <a:ext cx="10733649" cy="1317997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/>
              <a:t>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РАЗВИТИЕ ШКОЛЬНЫХ МУЗЕЕВ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0" y="1650124"/>
            <a:ext cx="10261600" cy="4855228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2024 год -10 школьных музеев </a:t>
            </a:r>
          </a:p>
          <a:p>
            <a:pPr algn="just"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МБОУ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Ежинская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ООШ, </a:t>
            </a:r>
          </a:p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МБОУ Комсомольская СОШ, </a:t>
            </a:r>
          </a:p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МАОУ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Улу-Юльская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СОШ, </a:t>
            </a:r>
          </a:p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МАОУ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Аргат-Юльская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СОШ,</a:t>
            </a:r>
          </a:p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МБОУ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Куяновская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СОШ,</a:t>
            </a:r>
          </a:p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МБОУ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Беляйская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ООШ,</a:t>
            </a:r>
          </a:p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МБОУ ООШ п.Новый, </a:t>
            </a:r>
          </a:p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МБОУ Первомайская СОШ, </a:t>
            </a:r>
          </a:p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МАОУ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Сергеевская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СОШ,</a:t>
            </a:r>
          </a:p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МБОУ Березовская СОШ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526" y="262276"/>
            <a:ext cx="727895" cy="735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7190" y="1841407"/>
            <a:ext cx="4648483" cy="4515251"/>
          </a:xfrm>
          <a:prstGeom prst="rect">
            <a:avLst/>
          </a:prstGeom>
        </p:spPr>
      </p:pic>
      <p:pic>
        <p:nvPicPr>
          <p:cNvPr id="9011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58510" y="2624979"/>
            <a:ext cx="4256690" cy="2524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418945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15468" y="4369308"/>
            <a:ext cx="2311908" cy="1479803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11106911" y="6477685"/>
            <a:ext cx="155575" cy="1530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140"/>
              </a:lnSpc>
            </a:pPr>
            <a:r>
              <a:rPr sz="1200" dirty="0">
                <a:solidFill>
                  <a:srgbClr val="888888"/>
                </a:solidFill>
                <a:latin typeface="Calibri"/>
                <a:cs typeface="Calibri"/>
              </a:rPr>
              <a:t>1</a:t>
            </a:r>
            <a:r>
              <a:rPr sz="1200" spc="-1225" dirty="0">
                <a:solidFill>
                  <a:srgbClr val="888888"/>
                </a:solidFill>
                <a:latin typeface="Calibri"/>
                <a:cs typeface="Calibri"/>
              </a:rPr>
              <a:t>6</a:t>
            </a:r>
            <a:r>
              <a:rPr sz="1200" dirty="0">
                <a:solidFill>
                  <a:srgbClr val="888888"/>
                </a:solidFill>
                <a:latin typeface="Calibri"/>
                <a:cs typeface="Calibri"/>
              </a:rPr>
              <a:t>16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426858" y="340164"/>
            <a:ext cx="7546427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b="1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sz="3600" b="1" spc="-35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sz="3600" b="1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sz="3600" b="1" spc="10" dirty="0">
                <a:latin typeface="Times New Roman" pitchFamily="18" charset="0"/>
                <a:cs typeface="Times New Roman" pitchFamily="18" charset="0"/>
              </a:rPr>
              <a:t>Ф</a:t>
            </a:r>
            <a:r>
              <a:rPr sz="3600" b="1" dirty="0">
                <a:latin typeface="Times New Roman" pitchFamily="18" charset="0"/>
                <a:cs typeface="Times New Roman" pitchFamily="18" charset="0"/>
              </a:rPr>
              <a:t>ОР</a:t>
            </a:r>
            <a:r>
              <a:rPr sz="3600" b="1" spc="5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sz="3600" b="1" dirty="0">
                <a:latin typeface="Times New Roman" pitchFamily="18" charset="0"/>
                <a:cs typeface="Times New Roman" pitchFamily="18" charset="0"/>
              </a:rPr>
              <a:t>ЕН</a:t>
            </a:r>
            <a:r>
              <a:rPr sz="3600" b="1" spc="-165" dirty="0">
                <a:latin typeface="Times New Roman" pitchFamily="18" charset="0"/>
                <a:cs typeface="Times New Roman" pitchFamily="18" charset="0"/>
              </a:rPr>
              <a:t>Т</a:t>
            </a:r>
            <a:r>
              <a:rPr sz="3600" b="1" spc="-5" dirty="0">
                <a:latin typeface="Times New Roman" pitchFamily="18" charset="0"/>
                <a:cs typeface="Times New Roman" pitchFamily="18" charset="0"/>
              </a:rPr>
              <a:t>АЦИЯ</a:t>
            </a:r>
          </a:p>
        </p:txBody>
      </p:sp>
      <p:sp>
        <p:nvSpPr>
          <p:cNvPr id="5" name="object 5"/>
          <p:cNvSpPr/>
          <p:nvPr/>
        </p:nvSpPr>
        <p:spPr>
          <a:xfrm>
            <a:off x="0" y="5984746"/>
            <a:ext cx="11658600" cy="795655"/>
          </a:xfrm>
          <a:custGeom>
            <a:avLst/>
            <a:gdLst/>
            <a:ahLst/>
            <a:cxnLst/>
            <a:rect l="l" t="t" r="r" b="b"/>
            <a:pathLst>
              <a:path w="11658600" h="795654">
                <a:moveTo>
                  <a:pt x="11658600" y="0"/>
                </a:moveTo>
                <a:lnTo>
                  <a:pt x="0" y="0"/>
                </a:lnTo>
                <a:lnTo>
                  <a:pt x="0" y="795527"/>
                </a:lnTo>
                <a:lnTo>
                  <a:pt x="11658600" y="795527"/>
                </a:lnTo>
                <a:lnTo>
                  <a:pt x="11658600" y="0"/>
                </a:lnTo>
                <a:close/>
              </a:path>
            </a:pathLst>
          </a:custGeom>
          <a:solidFill>
            <a:srgbClr val="BEA1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1082528" y="6052093"/>
            <a:ext cx="254635" cy="339090"/>
          </a:xfrm>
          <a:prstGeom prst="rect">
            <a:avLst/>
          </a:prstGeom>
        </p:spPr>
        <p:txBody>
          <a:bodyPr vert="horz" wrap="square" lIns="0" tIns="2032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60"/>
              </a:spcBef>
            </a:pPr>
            <a:r>
              <a:rPr sz="2000" dirty="0">
                <a:solidFill>
                  <a:srgbClr val="FFFFFF"/>
                </a:solidFill>
                <a:latin typeface="Segoe UI Symbol"/>
                <a:cs typeface="Segoe UI Symbol"/>
              </a:rPr>
              <a:t>👉</a:t>
            </a:r>
            <a:endParaRPr sz="2000">
              <a:latin typeface="Segoe UI Symbol"/>
              <a:cs typeface="Segoe UI Symbo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90931" y="6059525"/>
            <a:ext cx="10932795" cy="6362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10" dirty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Методические</a:t>
            </a:r>
            <a:r>
              <a:rPr sz="2000" b="1" spc="-35" dirty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 </a:t>
            </a:r>
            <a:r>
              <a:rPr sz="2000" b="1" spc="-10" dirty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материалы </a:t>
            </a:r>
            <a:r>
              <a:rPr sz="2000" b="1" dirty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для</a:t>
            </a:r>
            <a:r>
              <a:rPr sz="2000" b="1" spc="5" dirty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 </a:t>
            </a:r>
            <a:r>
              <a:rPr sz="2000" b="1" spc="-5" dirty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проведения</a:t>
            </a:r>
            <a:r>
              <a:rPr sz="2000" b="1" spc="-45" dirty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 </a:t>
            </a:r>
            <a:r>
              <a:rPr sz="2000" b="1" spc="-10" dirty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занятий</a:t>
            </a:r>
            <a:r>
              <a:rPr sz="2000" b="1" spc="10" dirty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 </a:t>
            </a:r>
            <a:r>
              <a:rPr sz="2000" b="1" spc="-10" dirty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«Моя</a:t>
            </a:r>
            <a:r>
              <a:rPr sz="2000" b="1" dirty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 </a:t>
            </a:r>
            <a:r>
              <a:rPr sz="2000" b="1" spc="-15" dirty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Россия</a:t>
            </a:r>
            <a:r>
              <a:rPr sz="2000" b="1" spc="-25" dirty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-</a:t>
            </a:r>
            <a:r>
              <a:rPr sz="2000" b="1" spc="-10" dirty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 </a:t>
            </a:r>
            <a:r>
              <a:rPr sz="2000" b="1" spc="-5" dirty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мои</a:t>
            </a:r>
            <a:r>
              <a:rPr sz="2000" b="1" spc="-20" dirty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 </a:t>
            </a:r>
            <a:r>
              <a:rPr sz="2000" b="1" spc="-10" dirty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горизонты"</a:t>
            </a:r>
            <a:r>
              <a:rPr sz="2000" b="1" spc="15" dirty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-</a:t>
            </a:r>
            <a:r>
              <a:rPr sz="2000" b="1" spc="-10" dirty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chemeClr val="bg2">
                    <a:lumMod val="25000"/>
                  </a:schemeClr>
                </a:solidFill>
                <a:latin typeface="Segoe UI Symbol"/>
                <a:cs typeface="Segoe UI Symbol"/>
              </a:rPr>
              <a:t>👉</a:t>
            </a:r>
            <a:endParaRPr sz="2000">
              <a:solidFill>
                <a:schemeClr val="bg2">
                  <a:lumMod val="25000"/>
                </a:schemeClr>
              </a:solidFill>
              <a:latin typeface="Segoe UI Symbol"/>
              <a:cs typeface="Segoe UI Symbol"/>
            </a:endParaRPr>
          </a:p>
          <a:p>
            <a:pPr marL="12700">
              <a:lnSpc>
                <a:spcPct val="100000"/>
              </a:lnSpc>
            </a:pPr>
            <a:r>
              <a:rPr sz="2000" b="1" u="heavy" spc="-5" dirty="0">
                <a:solidFill>
                  <a:schemeClr val="bg2">
                    <a:lumMod val="25000"/>
                  </a:schemeClr>
                </a:solidFill>
                <a:uFill>
                  <a:solidFill>
                    <a:srgbClr val="0462C1"/>
                  </a:solidFill>
                </a:uFill>
                <a:latin typeface="Arial"/>
                <a:cs typeface="Arial"/>
                <a:hlinkClick r:id="rId3"/>
              </a:rPr>
              <a:t>https://horizons.bvbinfo.ru/page31481603.html</a:t>
            </a:r>
            <a:endParaRPr sz="2000">
              <a:solidFill>
                <a:schemeClr val="bg2">
                  <a:lumMod val="25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250048" y="1435353"/>
            <a:ext cx="1803400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35" dirty="0">
                <a:solidFill>
                  <a:srgbClr val="FFFFFF"/>
                </a:solidFill>
                <a:latin typeface="Arial"/>
                <a:cs typeface="Arial"/>
              </a:rPr>
              <a:t>П</a:t>
            </a:r>
            <a:r>
              <a:rPr sz="1800" b="1" spc="-245" dirty="0">
                <a:solidFill>
                  <a:srgbClr val="FFFFFF"/>
                </a:solidFill>
                <a:latin typeface="Arial"/>
                <a:cs typeface="Arial"/>
              </a:rPr>
              <a:t>Р</a:t>
            </a:r>
            <a:r>
              <a:rPr sz="1800" b="1" spc="-250" dirty="0">
                <a:solidFill>
                  <a:srgbClr val="FFFFFF"/>
                </a:solidFill>
                <a:latin typeface="Arial"/>
                <a:cs typeface="Arial"/>
              </a:rPr>
              <a:t>О</a:t>
            </a:r>
            <a:r>
              <a:rPr sz="1800" b="1" spc="-210" dirty="0">
                <a:solidFill>
                  <a:srgbClr val="FFFFFF"/>
                </a:solidFill>
                <a:latin typeface="Arial"/>
                <a:cs typeface="Arial"/>
              </a:rPr>
              <a:t>Е</a:t>
            </a:r>
            <a:r>
              <a:rPr sz="1800" b="1" spc="-150" dirty="0">
                <a:solidFill>
                  <a:srgbClr val="FFFFFF"/>
                </a:solidFill>
                <a:latin typeface="Arial"/>
                <a:cs typeface="Arial"/>
              </a:rPr>
              <a:t>К</a:t>
            </a: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Т</a:t>
            </a:r>
            <a:r>
              <a:rPr sz="1800" b="1" spc="-29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b="1" spc="-225" dirty="0">
                <a:solidFill>
                  <a:srgbClr val="FFFFFF"/>
                </a:solidFill>
                <a:latin typeface="Arial"/>
                <a:cs typeface="Arial"/>
              </a:rPr>
              <a:t>«</a:t>
            </a:r>
            <a:r>
              <a:rPr sz="1800" b="1" spc="-215" dirty="0">
                <a:solidFill>
                  <a:srgbClr val="FFFFFF"/>
                </a:solidFill>
                <a:latin typeface="Arial"/>
                <a:cs typeface="Arial"/>
              </a:rPr>
              <a:t>Б</a:t>
            </a:r>
            <a:r>
              <a:rPr sz="1800" b="1" spc="-240" dirty="0">
                <a:solidFill>
                  <a:srgbClr val="FFFFFF"/>
                </a:solidFill>
                <a:latin typeface="Arial"/>
                <a:cs typeface="Arial"/>
              </a:rPr>
              <a:t>И</a:t>
            </a:r>
            <a:r>
              <a:rPr sz="1800" b="1" spc="-235" dirty="0">
                <a:solidFill>
                  <a:srgbClr val="FFFFFF"/>
                </a:solidFill>
                <a:latin typeface="Arial"/>
                <a:cs typeface="Arial"/>
              </a:rPr>
              <a:t>Л</a:t>
            </a:r>
            <a:r>
              <a:rPr sz="1800" b="1" spc="-229" dirty="0">
                <a:solidFill>
                  <a:srgbClr val="FFFFFF"/>
                </a:solidFill>
                <a:latin typeface="Arial"/>
                <a:cs typeface="Arial"/>
              </a:rPr>
              <a:t>Е</a:t>
            </a: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Т</a:t>
            </a:r>
            <a:r>
              <a:rPr sz="1800" b="1" spc="-24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В</a:t>
            </a:r>
            <a:endParaRPr sz="18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800" b="1" spc="-220" dirty="0">
                <a:solidFill>
                  <a:srgbClr val="FFFFFF"/>
                </a:solidFill>
                <a:latin typeface="Arial"/>
                <a:cs typeface="Arial"/>
              </a:rPr>
              <a:t>БУДУЩЕЕ»</a:t>
            </a:r>
            <a:endParaRPr sz="1800">
              <a:latin typeface="Arial"/>
              <a:cs typeface="Arial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0" y="986027"/>
            <a:ext cx="12064365" cy="5872480"/>
            <a:chOff x="0" y="986027"/>
            <a:chExt cx="12064365" cy="5872480"/>
          </a:xfrm>
        </p:grpSpPr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114531" y="5945123"/>
              <a:ext cx="949451" cy="912875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0" y="986027"/>
              <a:ext cx="10960735" cy="626745"/>
            </a:xfrm>
            <a:custGeom>
              <a:avLst/>
              <a:gdLst/>
              <a:ahLst/>
              <a:cxnLst/>
              <a:rect l="l" t="t" r="r" b="b"/>
              <a:pathLst>
                <a:path w="10960735" h="626744">
                  <a:moveTo>
                    <a:pt x="10647426" y="0"/>
                  </a:moveTo>
                  <a:lnTo>
                    <a:pt x="0" y="0"/>
                  </a:lnTo>
                  <a:lnTo>
                    <a:pt x="0" y="626363"/>
                  </a:lnTo>
                  <a:lnTo>
                    <a:pt x="10647426" y="626363"/>
                  </a:lnTo>
                  <a:lnTo>
                    <a:pt x="10960608" y="313182"/>
                  </a:lnTo>
                  <a:lnTo>
                    <a:pt x="10647426" y="0"/>
                  </a:lnTo>
                  <a:close/>
                </a:path>
              </a:pathLst>
            </a:custGeom>
            <a:solidFill>
              <a:srgbClr val="BEA15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90931" y="1061545"/>
            <a:ext cx="10215245" cy="3212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4358005" algn="l"/>
              </a:tabLst>
            </a:pPr>
            <a:r>
              <a:rPr sz="2000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Единая</a:t>
            </a:r>
            <a:r>
              <a:rPr sz="2000" b="1" spc="-2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spc="-5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модель</a:t>
            </a:r>
            <a:r>
              <a:rPr sz="2000" b="1" spc="-2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spc="-5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профориентации</a:t>
            </a:r>
            <a:r>
              <a:rPr lang="ru-RU" sz="2000" b="1" spc="-5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«Россия- мои горизонты»</a:t>
            </a:r>
            <a:r>
              <a:rPr sz="2000" b="1" spc="-5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sz="200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9168383" y="3906011"/>
            <a:ext cx="2895600" cy="2078989"/>
          </a:xfrm>
          <a:custGeom>
            <a:avLst/>
            <a:gdLst/>
            <a:ahLst/>
            <a:cxnLst/>
            <a:rect l="l" t="t" r="r" b="b"/>
            <a:pathLst>
              <a:path w="2895600" h="2078989">
                <a:moveTo>
                  <a:pt x="2895600" y="1039368"/>
                </a:moveTo>
                <a:lnTo>
                  <a:pt x="2375916" y="0"/>
                </a:lnTo>
                <a:lnTo>
                  <a:pt x="519684" y="0"/>
                </a:lnTo>
                <a:lnTo>
                  <a:pt x="0" y="1039368"/>
                </a:lnTo>
                <a:lnTo>
                  <a:pt x="519684" y="2078736"/>
                </a:lnTo>
                <a:lnTo>
                  <a:pt x="2375916" y="2078736"/>
                </a:lnTo>
                <a:lnTo>
                  <a:pt x="2895600" y="1039368"/>
                </a:lnTo>
                <a:close/>
              </a:path>
            </a:pathLst>
          </a:custGeom>
          <a:ln w="3175">
            <a:solidFill>
              <a:srgbClr val="854646"/>
            </a:solidFill>
            <a:prstDash val="sys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9699117" y="4115180"/>
            <a:ext cx="1850389" cy="16529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131445">
              <a:lnSpc>
                <a:spcPct val="100000"/>
              </a:lnSpc>
              <a:spcBef>
                <a:spcPts val="95"/>
              </a:spcBef>
            </a:pPr>
            <a:r>
              <a:rPr sz="1600" spc="-20" dirty="0">
                <a:solidFill>
                  <a:schemeClr val="bg2">
                    <a:lumMod val="25000"/>
                  </a:schemeClr>
                </a:solidFill>
                <a:latin typeface="Microsoft Sans Serif"/>
                <a:cs typeface="Microsoft Sans Serif"/>
              </a:rPr>
              <a:t>Еженедельно</a:t>
            </a:r>
            <a:r>
              <a:rPr sz="1600" spc="30" dirty="0">
                <a:solidFill>
                  <a:schemeClr val="bg2">
                    <a:lumMod val="25000"/>
                  </a:schemeClr>
                </a:solidFill>
                <a:latin typeface="Microsoft Sans Serif"/>
                <a:cs typeface="Microsoft Sans Serif"/>
              </a:rPr>
              <a:t> </a:t>
            </a:r>
            <a:r>
              <a:rPr sz="1600" spc="-15" dirty="0">
                <a:solidFill>
                  <a:schemeClr val="bg2">
                    <a:lumMod val="25000"/>
                  </a:schemeClr>
                </a:solidFill>
                <a:latin typeface="Microsoft Sans Serif"/>
                <a:cs typeface="Microsoft Sans Serif"/>
              </a:rPr>
              <a:t>по </a:t>
            </a:r>
            <a:r>
              <a:rPr sz="1600" spc="-10" dirty="0">
                <a:solidFill>
                  <a:schemeClr val="bg2">
                    <a:lumMod val="25000"/>
                  </a:schemeClr>
                </a:solidFill>
                <a:latin typeface="Microsoft Sans Serif"/>
                <a:cs typeface="Microsoft Sans Serif"/>
              </a:rPr>
              <a:t> </a:t>
            </a:r>
            <a:r>
              <a:rPr sz="1600" spc="-25" dirty="0">
                <a:solidFill>
                  <a:schemeClr val="bg2">
                    <a:lumMod val="25000"/>
                  </a:schemeClr>
                </a:solidFill>
                <a:latin typeface="Microsoft Sans Serif"/>
                <a:cs typeface="Microsoft Sans Serif"/>
              </a:rPr>
              <a:t>четвергам</a:t>
            </a:r>
            <a:r>
              <a:rPr sz="1600" spc="5" dirty="0">
                <a:solidFill>
                  <a:schemeClr val="bg2">
                    <a:lumMod val="25000"/>
                  </a:schemeClr>
                </a:solidFill>
                <a:latin typeface="Microsoft Sans Serif"/>
                <a:cs typeface="Microsoft Sans Serif"/>
              </a:rPr>
              <a:t> </a:t>
            </a:r>
            <a:r>
              <a:rPr sz="1600" spc="-5" dirty="0">
                <a:solidFill>
                  <a:schemeClr val="bg2">
                    <a:lumMod val="25000"/>
                  </a:schemeClr>
                </a:solidFill>
                <a:latin typeface="Microsoft Sans Serif"/>
                <a:cs typeface="Microsoft Sans Serif"/>
              </a:rPr>
              <a:t>в</a:t>
            </a:r>
            <a:r>
              <a:rPr sz="1600" spc="35" dirty="0">
                <a:solidFill>
                  <a:schemeClr val="bg2">
                    <a:lumMod val="25000"/>
                  </a:schemeClr>
                </a:solidFill>
                <a:latin typeface="Microsoft Sans Serif"/>
                <a:cs typeface="Microsoft Sans Serif"/>
              </a:rPr>
              <a:t> </a:t>
            </a:r>
            <a:r>
              <a:rPr sz="1600" spc="-35" dirty="0">
                <a:solidFill>
                  <a:schemeClr val="bg2">
                    <a:lumMod val="25000"/>
                  </a:schemeClr>
                </a:solidFill>
                <a:latin typeface="Microsoft Sans Serif"/>
                <a:cs typeface="Microsoft Sans Serif"/>
              </a:rPr>
              <a:t>6-11 </a:t>
            </a:r>
            <a:r>
              <a:rPr sz="1600" spc="-30" dirty="0">
                <a:solidFill>
                  <a:schemeClr val="bg2">
                    <a:lumMod val="25000"/>
                  </a:schemeClr>
                </a:solidFill>
                <a:latin typeface="Microsoft Sans Serif"/>
                <a:cs typeface="Microsoft Sans Serif"/>
              </a:rPr>
              <a:t> </a:t>
            </a:r>
            <a:r>
              <a:rPr sz="1600" spc="-15" dirty="0">
                <a:solidFill>
                  <a:schemeClr val="bg2">
                    <a:lumMod val="25000"/>
                  </a:schemeClr>
                </a:solidFill>
                <a:latin typeface="Microsoft Sans Serif"/>
                <a:cs typeface="Microsoft Sans Serif"/>
              </a:rPr>
              <a:t>классах</a:t>
            </a:r>
            <a:r>
              <a:rPr sz="1600" spc="5" dirty="0">
                <a:solidFill>
                  <a:schemeClr val="bg2">
                    <a:lumMod val="25000"/>
                  </a:schemeClr>
                </a:solidFill>
                <a:latin typeface="Microsoft Sans Serif"/>
                <a:cs typeface="Microsoft Sans Serif"/>
              </a:rPr>
              <a:t> </a:t>
            </a:r>
            <a:r>
              <a:rPr sz="1600" spc="-20" dirty="0">
                <a:solidFill>
                  <a:schemeClr val="bg2">
                    <a:lumMod val="25000"/>
                  </a:schemeClr>
                </a:solidFill>
                <a:latin typeface="Microsoft Sans Serif"/>
                <a:cs typeface="Microsoft Sans Serif"/>
              </a:rPr>
              <a:t>занятия</a:t>
            </a:r>
            <a:r>
              <a:rPr sz="1600" spc="30" dirty="0">
                <a:solidFill>
                  <a:schemeClr val="bg2">
                    <a:lumMod val="25000"/>
                  </a:schemeClr>
                </a:solidFill>
                <a:latin typeface="Microsoft Sans Serif"/>
                <a:cs typeface="Microsoft Sans Serif"/>
              </a:rPr>
              <a:t> </a:t>
            </a:r>
            <a:r>
              <a:rPr sz="1600" spc="-15" dirty="0">
                <a:solidFill>
                  <a:schemeClr val="bg2">
                    <a:lumMod val="25000"/>
                  </a:schemeClr>
                </a:solidFill>
                <a:latin typeface="Microsoft Sans Serif"/>
                <a:cs typeface="Microsoft Sans Serif"/>
              </a:rPr>
              <a:t>по </a:t>
            </a:r>
            <a:r>
              <a:rPr sz="1600" spc="-409" dirty="0">
                <a:solidFill>
                  <a:schemeClr val="bg2">
                    <a:lumMod val="25000"/>
                  </a:schemeClr>
                </a:solidFill>
                <a:latin typeface="Microsoft Sans Serif"/>
                <a:cs typeface="Microsoft Sans Serif"/>
              </a:rPr>
              <a:t> </a:t>
            </a:r>
            <a:r>
              <a:rPr sz="1600" spc="-10" dirty="0">
                <a:solidFill>
                  <a:schemeClr val="bg2">
                    <a:lumMod val="25000"/>
                  </a:schemeClr>
                </a:solidFill>
                <a:latin typeface="Microsoft Sans Serif"/>
                <a:cs typeface="Microsoft Sans Serif"/>
              </a:rPr>
              <a:t>профориентации</a:t>
            </a:r>
            <a:endParaRPr sz="1600">
              <a:solidFill>
                <a:schemeClr val="bg2">
                  <a:lumMod val="25000"/>
                </a:schemeClr>
              </a:solidFill>
              <a:latin typeface="Microsoft Sans Serif"/>
              <a:cs typeface="Microsoft Sans Serif"/>
            </a:endParaRPr>
          </a:p>
          <a:p>
            <a:pPr marL="107314" marR="102870" indent="51435">
              <a:lnSpc>
                <a:spcPct val="100000"/>
              </a:lnSpc>
              <a:spcBef>
                <a:spcPts val="1300"/>
              </a:spcBef>
            </a:pPr>
            <a:r>
              <a:rPr sz="1600" b="1" spc="-15" dirty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«Моя</a:t>
            </a:r>
            <a:r>
              <a:rPr sz="1600" b="1" spc="10" dirty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 </a:t>
            </a:r>
            <a:r>
              <a:rPr sz="1600" b="1" spc="-20" dirty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Россия</a:t>
            </a:r>
            <a:r>
              <a:rPr sz="1600" b="1" spc="10" dirty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 </a:t>
            </a:r>
            <a:r>
              <a:rPr sz="1600" b="1" spc="-5" dirty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– </a:t>
            </a:r>
            <a:r>
              <a:rPr sz="1600" b="1" dirty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 </a:t>
            </a:r>
            <a:r>
              <a:rPr sz="1600" b="1" spc="-15" dirty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мои</a:t>
            </a:r>
            <a:r>
              <a:rPr sz="1600" b="1" spc="-45" dirty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 </a:t>
            </a:r>
            <a:r>
              <a:rPr sz="1600" b="1" spc="-15" dirty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горизонты»</a:t>
            </a:r>
            <a:endParaRPr sz="1600">
              <a:solidFill>
                <a:schemeClr val="bg2">
                  <a:lumMod val="25000"/>
                </a:schemeClr>
              </a:solidFill>
              <a:latin typeface="Arial"/>
              <a:cs typeface="Arial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0" y="1772411"/>
            <a:ext cx="5311140" cy="4130040"/>
            <a:chOff x="0" y="1772411"/>
            <a:chExt cx="5311140" cy="4130040"/>
          </a:xfrm>
        </p:grpSpPr>
        <p:pic>
          <p:nvPicPr>
            <p:cNvPr id="17" name="object 1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054095" y="4398263"/>
              <a:ext cx="2257044" cy="1504188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0" y="1772411"/>
              <a:ext cx="2827019" cy="2461260"/>
            </a:xfrm>
            <a:prstGeom prst="rect">
              <a:avLst/>
            </a:prstGeom>
          </p:spPr>
        </p:pic>
      </p:grpSp>
      <p:sp>
        <p:nvSpPr>
          <p:cNvPr id="19" name="object 19"/>
          <p:cNvSpPr txBox="1"/>
          <p:nvPr/>
        </p:nvSpPr>
        <p:spPr>
          <a:xfrm>
            <a:off x="552399" y="1992884"/>
            <a:ext cx="1696720" cy="2011045"/>
          </a:xfrm>
          <a:prstGeom prst="rect">
            <a:avLst/>
          </a:prstGeom>
        </p:spPr>
        <p:txBody>
          <a:bodyPr vert="horz" wrap="square" lIns="0" tIns="5715" rIns="0" bIns="0" rtlCol="0">
            <a:spAutoFit/>
          </a:bodyPr>
          <a:lstStyle/>
          <a:p>
            <a:pPr marL="12700" marR="5080" indent="2540" algn="ctr">
              <a:lnSpc>
                <a:spcPct val="102400"/>
              </a:lnSpc>
              <a:spcBef>
                <a:spcPts val="45"/>
              </a:spcBef>
            </a:pPr>
            <a:r>
              <a:rPr sz="1800" b="1" spc="-10" dirty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УРОВНИ </a:t>
            </a:r>
            <a:r>
              <a:rPr sz="1800" b="1" spc="-5" dirty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РЕ</a:t>
            </a:r>
            <a:r>
              <a:rPr sz="1800" b="1" spc="-30" dirty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А</a:t>
            </a:r>
            <a:r>
              <a:rPr sz="1800" b="1" dirty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ЛИ</a:t>
            </a:r>
            <a:r>
              <a:rPr sz="1800" b="1" spc="5" dirty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З</a:t>
            </a:r>
            <a:r>
              <a:rPr sz="1800" b="1" spc="-20" dirty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А</a:t>
            </a:r>
            <a:r>
              <a:rPr sz="1800" b="1" dirty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ЦИИ:  </a:t>
            </a:r>
            <a:r>
              <a:rPr sz="1600" b="1" spc="-30" dirty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БАЗОВЫЙ</a:t>
            </a:r>
            <a:endParaRPr sz="1600">
              <a:solidFill>
                <a:schemeClr val="bg2">
                  <a:lumMod val="25000"/>
                </a:schemeClr>
              </a:solidFill>
              <a:latin typeface="Arial"/>
              <a:cs typeface="Arial"/>
            </a:endParaRPr>
          </a:p>
          <a:p>
            <a:pPr marL="407034">
              <a:lnSpc>
                <a:spcPct val="100000"/>
              </a:lnSpc>
              <a:spcBef>
                <a:spcPts val="105"/>
              </a:spcBef>
            </a:pPr>
            <a:r>
              <a:rPr sz="1400" i="1" dirty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(40</a:t>
            </a:r>
            <a:r>
              <a:rPr sz="1400" i="1" spc="-65" dirty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 </a:t>
            </a:r>
            <a:r>
              <a:rPr sz="1400" i="1" dirty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часов),</a:t>
            </a:r>
            <a:endParaRPr sz="1400">
              <a:solidFill>
                <a:schemeClr val="bg2">
                  <a:lumMod val="25000"/>
                </a:schemeClr>
              </a:solidFill>
              <a:latin typeface="Arial"/>
              <a:cs typeface="Arial"/>
            </a:endParaRPr>
          </a:p>
          <a:p>
            <a:pPr marL="5715" algn="ctr">
              <a:lnSpc>
                <a:spcPct val="100000"/>
              </a:lnSpc>
              <a:spcBef>
                <a:spcPts val="105"/>
              </a:spcBef>
            </a:pPr>
            <a:r>
              <a:rPr sz="1600" b="1" spc="-10" dirty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ОСНОВНОЙ</a:t>
            </a:r>
            <a:endParaRPr sz="1600">
              <a:solidFill>
                <a:schemeClr val="bg2">
                  <a:lumMod val="25000"/>
                </a:schemeClr>
              </a:solidFill>
              <a:latin typeface="Arial"/>
              <a:cs typeface="Arial"/>
            </a:endParaRPr>
          </a:p>
          <a:p>
            <a:pPr marL="407034">
              <a:lnSpc>
                <a:spcPts val="1675"/>
              </a:lnSpc>
              <a:spcBef>
                <a:spcPts val="100"/>
              </a:spcBef>
            </a:pPr>
            <a:r>
              <a:rPr sz="1400" i="1" dirty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(60</a:t>
            </a:r>
            <a:r>
              <a:rPr sz="1400" i="1" spc="-50" dirty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 </a:t>
            </a:r>
            <a:r>
              <a:rPr sz="1400" i="1" spc="-5" dirty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часов)</a:t>
            </a:r>
            <a:r>
              <a:rPr sz="1400" b="1" spc="-5" dirty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,</a:t>
            </a:r>
            <a:endParaRPr sz="1400">
              <a:solidFill>
                <a:schemeClr val="bg2">
                  <a:lumMod val="25000"/>
                </a:schemeClr>
              </a:solidFill>
              <a:latin typeface="Arial"/>
              <a:cs typeface="Arial"/>
            </a:endParaRPr>
          </a:p>
          <a:p>
            <a:pPr marL="5715" algn="ctr">
              <a:lnSpc>
                <a:spcPts val="1914"/>
              </a:lnSpc>
            </a:pPr>
            <a:r>
              <a:rPr sz="1600" b="1" spc="-15" dirty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ПРОДВИНУТЫЙ</a:t>
            </a:r>
            <a:endParaRPr sz="1600">
              <a:solidFill>
                <a:schemeClr val="bg2">
                  <a:lumMod val="25000"/>
                </a:schemeClr>
              </a:solidFill>
              <a:latin typeface="Arial"/>
              <a:cs typeface="Arial"/>
            </a:endParaRPr>
          </a:p>
          <a:p>
            <a:pPr marL="431165">
              <a:lnSpc>
                <a:spcPct val="100000"/>
              </a:lnSpc>
              <a:spcBef>
                <a:spcPts val="105"/>
              </a:spcBef>
            </a:pPr>
            <a:r>
              <a:rPr sz="1400" i="1" dirty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(80</a:t>
            </a:r>
            <a:r>
              <a:rPr sz="1400" i="1" spc="-55" dirty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 </a:t>
            </a:r>
            <a:r>
              <a:rPr sz="1400" i="1" spc="-5" dirty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часов)</a:t>
            </a:r>
            <a:endParaRPr sz="1400">
              <a:solidFill>
                <a:schemeClr val="bg2">
                  <a:lumMod val="25000"/>
                </a:schemeClr>
              </a:solidFill>
              <a:latin typeface="Arial"/>
              <a:cs typeface="Arial"/>
            </a:endParaRPr>
          </a:p>
        </p:txBody>
      </p:sp>
      <p:pic>
        <p:nvPicPr>
          <p:cNvPr id="22" name="object 22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6201155" y="2336292"/>
            <a:ext cx="3336036" cy="2674620"/>
          </a:xfrm>
          <a:prstGeom prst="rect">
            <a:avLst/>
          </a:prstGeom>
        </p:spPr>
      </p:pic>
      <p:sp>
        <p:nvSpPr>
          <p:cNvPr id="23" name="object 23"/>
          <p:cNvSpPr txBox="1"/>
          <p:nvPr/>
        </p:nvSpPr>
        <p:spPr>
          <a:xfrm>
            <a:off x="6813550" y="2996564"/>
            <a:ext cx="2110740" cy="17948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98120" algn="just">
              <a:lnSpc>
                <a:spcPct val="100000"/>
              </a:lnSpc>
              <a:spcBef>
                <a:spcPts val="100"/>
              </a:spcBef>
            </a:pPr>
            <a:r>
              <a:rPr sz="1800" b="1" spc="-15" dirty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РЕАЛИЗУЕТСЯ </a:t>
            </a:r>
            <a:r>
              <a:rPr sz="1800" b="1" spc="-10" dirty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 </a:t>
            </a:r>
            <a:r>
              <a:rPr sz="1800" b="1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В</a:t>
            </a:r>
            <a:r>
              <a:rPr sz="1800" b="1" spc="-25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 </a:t>
            </a:r>
            <a:r>
              <a:rPr lang="ru-RU" b="1" spc="-10" dirty="0" smtClean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14</a:t>
            </a:r>
            <a:r>
              <a:rPr sz="1800" b="1" spc="-10" smtClean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ОО,</a:t>
            </a:r>
            <a:r>
              <a:rPr sz="1800" b="1" spc="-40" dirty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ИЗ</a:t>
            </a:r>
            <a:r>
              <a:rPr sz="1800" b="1" spc="-15" dirty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 </a:t>
            </a:r>
            <a:r>
              <a:rPr sz="1800" b="1" spc="-5" dirty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НИХ:</a:t>
            </a:r>
            <a:endParaRPr sz="1800">
              <a:solidFill>
                <a:schemeClr val="bg2">
                  <a:lumMod val="25000"/>
                </a:schemeClr>
              </a:solidFill>
              <a:latin typeface="Arial"/>
              <a:cs typeface="Arial"/>
            </a:endParaRPr>
          </a:p>
          <a:p>
            <a:pPr marL="45720" marR="31750" indent="111125" algn="just">
              <a:lnSpc>
                <a:spcPct val="105400"/>
              </a:lnSpc>
            </a:pPr>
            <a:r>
              <a:rPr sz="1200" b="1" spc="-15" dirty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БАЗОВЫЙ </a:t>
            </a:r>
            <a:r>
              <a:rPr sz="1200" b="1" spc="-65" dirty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УР. </a:t>
            </a:r>
            <a:r>
              <a:rPr sz="1200" b="1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– </a:t>
            </a:r>
            <a:r>
              <a:rPr lang="ru-RU" sz="1600" b="1" spc="-5" dirty="0" smtClean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14 (2023-2024 </a:t>
            </a:r>
            <a:r>
              <a:rPr lang="ru-RU" sz="1600" b="1" spc="-5" dirty="0" err="1" smtClean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у.г</a:t>
            </a:r>
            <a:r>
              <a:rPr lang="ru-RU" sz="1600" b="1" spc="-5" dirty="0" smtClean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)</a:t>
            </a:r>
          </a:p>
          <a:p>
            <a:pPr marL="45720" marR="31750" indent="111125" algn="just">
              <a:lnSpc>
                <a:spcPct val="105400"/>
              </a:lnSpc>
            </a:pPr>
            <a:r>
              <a:rPr lang="ru-RU" sz="1600" b="1" spc="-5" dirty="0" smtClean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 </a:t>
            </a:r>
            <a:r>
              <a:rPr sz="1200" spc="-5" smtClean="0">
                <a:solidFill>
                  <a:schemeClr val="bg2">
                    <a:lumMod val="25000"/>
                  </a:schemeClr>
                </a:solidFill>
                <a:latin typeface="Microsoft Sans Serif"/>
                <a:cs typeface="Microsoft Sans Serif"/>
              </a:rPr>
              <a:t>ОО </a:t>
            </a:r>
            <a:r>
              <a:rPr sz="1200" smtClean="0">
                <a:solidFill>
                  <a:schemeClr val="bg2">
                    <a:lumMod val="25000"/>
                  </a:schemeClr>
                </a:solidFill>
                <a:latin typeface="Microsoft Sans Serif"/>
                <a:cs typeface="Microsoft Sans Serif"/>
              </a:rPr>
              <a:t> </a:t>
            </a:r>
            <a:r>
              <a:rPr sz="1200" b="1" dirty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ОСНОВ</a:t>
            </a:r>
            <a:r>
              <a:rPr sz="1200" b="1" spc="-5" dirty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Н</a:t>
            </a:r>
            <a:r>
              <a:rPr sz="1200" b="1" dirty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ОЙ </a:t>
            </a:r>
            <a:r>
              <a:rPr sz="1200" b="1" spc="-5" dirty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У</a:t>
            </a:r>
            <a:r>
              <a:rPr sz="1200" b="1" spc="-180" dirty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Р</a:t>
            </a:r>
            <a:r>
              <a:rPr sz="1200" b="1" dirty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.</a:t>
            </a:r>
            <a:r>
              <a:rPr sz="1200" b="1" spc="-30" dirty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 </a:t>
            </a:r>
            <a:r>
              <a:rPr sz="1200" b="1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–</a:t>
            </a:r>
            <a:r>
              <a:rPr sz="1200" b="1" spc="-5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 </a:t>
            </a:r>
            <a:r>
              <a:rPr lang="ru-RU" sz="1600" b="1" spc="-5" dirty="0" smtClean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14</a:t>
            </a:r>
            <a:r>
              <a:rPr sz="1600" b="1" spc="-100" smtClean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chemeClr val="bg2">
                    <a:lumMod val="25000"/>
                  </a:schemeClr>
                </a:solidFill>
                <a:latin typeface="Microsoft Sans Serif"/>
                <a:cs typeface="Microsoft Sans Serif"/>
              </a:rPr>
              <a:t>ОО  </a:t>
            </a:r>
            <a:r>
              <a:rPr sz="1200" b="1" dirty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П</a:t>
            </a:r>
            <a:r>
              <a:rPr sz="1200" b="1" spc="-10" dirty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РО</a:t>
            </a:r>
            <a:r>
              <a:rPr sz="1200" b="1" spc="-5" dirty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Д</a:t>
            </a:r>
            <a:r>
              <a:rPr sz="1200" b="1" spc="-10" dirty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В</a:t>
            </a:r>
            <a:r>
              <a:rPr sz="1200" b="1" dirty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ИН</a:t>
            </a:r>
            <a:r>
              <a:rPr sz="1200" b="1" spc="-5" dirty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У</a:t>
            </a:r>
            <a:r>
              <a:rPr sz="1200" b="1" dirty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ТЫЙ</a:t>
            </a:r>
            <a:r>
              <a:rPr sz="1200" b="1" spc="-10" dirty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 </a:t>
            </a:r>
            <a:r>
              <a:rPr sz="1200" b="1" spc="-5" dirty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У</a:t>
            </a:r>
            <a:r>
              <a:rPr sz="1200" b="1" spc="-180" dirty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Р</a:t>
            </a:r>
            <a:r>
              <a:rPr sz="1200" b="1" dirty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. </a:t>
            </a:r>
            <a:r>
              <a:rPr sz="1200" b="1" spc="-55" dirty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 </a:t>
            </a:r>
            <a:r>
              <a:rPr sz="1100" b="1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-</a:t>
            </a:r>
            <a:r>
              <a:rPr sz="1100" b="1" spc="-15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 </a:t>
            </a:r>
            <a:r>
              <a:rPr lang="ru-RU" sz="1600" b="1" spc="-5" dirty="0" smtClean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0</a:t>
            </a:r>
            <a:r>
              <a:rPr sz="1600" b="1" spc="-110" smtClean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chemeClr val="bg2">
                    <a:lumMod val="25000"/>
                  </a:schemeClr>
                </a:solidFill>
                <a:latin typeface="Microsoft Sans Serif"/>
                <a:cs typeface="Microsoft Sans Serif"/>
              </a:rPr>
              <a:t>ОО</a:t>
            </a:r>
            <a:endParaRPr sz="1200">
              <a:solidFill>
                <a:schemeClr val="bg2">
                  <a:lumMod val="25000"/>
                </a:schemeClr>
              </a:solidFill>
              <a:latin typeface="Microsoft Sans Serif"/>
              <a:cs typeface="Microsoft Sans Serif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2982595" y="1671954"/>
            <a:ext cx="3335020" cy="27247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43890">
              <a:lnSpc>
                <a:spcPts val="1985"/>
              </a:lnSpc>
              <a:spcBef>
                <a:spcPts val="100"/>
              </a:spcBef>
            </a:pPr>
            <a:r>
              <a:rPr sz="1800" b="1" dirty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7</a:t>
            </a:r>
            <a:r>
              <a:rPr sz="1800" b="1" spc="-40" dirty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 </a:t>
            </a:r>
            <a:r>
              <a:rPr sz="1800" b="1" spc="-30" dirty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НАПРАВЛЕНИЙ</a:t>
            </a:r>
            <a:endParaRPr sz="1800">
              <a:solidFill>
                <a:schemeClr val="bg2">
                  <a:lumMod val="25000"/>
                </a:schemeClr>
              </a:solidFill>
              <a:latin typeface="Arial"/>
              <a:cs typeface="Arial"/>
            </a:endParaRPr>
          </a:p>
          <a:p>
            <a:pPr marL="134620" indent="-121920">
              <a:lnSpc>
                <a:spcPts val="1985"/>
              </a:lnSpc>
              <a:buChar char="-"/>
              <a:tabLst>
                <a:tab pos="134620" algn="l"/>
              </a:tabLst>
            </a:pPr>
            <a:r>
              <a:rPr sz="1800" dirty="0">
                <a:solidFill>
                  <a:schemeClr val="bg2">
                    <a:lumMod val="25000"/>
                  </a:schemeClr>
                </a:solidFill>
                <a:latin typeface="Calibri"/>
                <a:cs typeface="Calibri"/>
              </a:rPr>
              <a:t>профильные</a:t>
            </a:r>
            <a:r>
              <a:rPr sz="1800" spc="-20" dirty="0">
                <a:solidFill>
                  <a:schemeClr val="bg2">
                    <a:lumMod val="25000"/>
                  </a:schemeClr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chemeClr val="bg2">
                    <a:lumMod val="25000"/>
                  </a:schemeClr>
                </a:solidFill>
                <a:latin typeface="Calibri"/>
                <a:cs typeface="Calibri"/>
              </a:rPr>
              <a:t>и</a:t>
            </a:r>
            <a:r>
              <a:rPr sz="1800" spc="-20" dirty="0">
                <a:solidFill>
                  <a:schemeClr val="bg2">
                    <a:lumMod val="25000"/>
                  </a:schemeClr>
                </a:solidFill>
                <a:latin typeface="Calibri"/>
                <a:cs typeface="Calibri"/>
              </a:rPr>
              <a:t> </a:t>
            </a:r>
            <a:r>
              <a:rPr sz="1800" spc="-5" dirty="0">
                <a:solidFill>
                  <a:schemeClr val="bg2">
                    <a:lumMod val="25000"/>
                  </a:schemeClr>
                </a:solidFill>
                <a:latin typeface="Calibri"/>
                <a:cs typeface="Calibri"/>
              </a:rPr>
              <a:t>предпрофильные</a:t>
            </a:r>
            <a:endParaRPr sz="1800">
              <a:solidFill>
                <a:schemeClr val="bg2">
                  <a:lumMod val="25000"/>
                </a:schemeClr>
              </a:solidFill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800" spc="-5" dirty="0">
                <a:solidFill>
                  <a:schemeClr val="bg2">
                    <a:lumMod val="25000"/>
                  </a:schemeClr>
                </a:solidFill>
                <a:latin typeface="Calibri"/>
                <a:cs typeface="Calibri"/>
              </a:rPr>
              <a:t>классы;</a:t>
            </a:r>
            <a:endParaRPr sz="1800">
              <a:solidFill>
                <a:schemeClr val="bg2">
                  <a:lumMod val="25000"/>
                </a:schemeClr>
              </a:solidFill>
              <a:latin typeface="Calibri"/>
              <a:cs typeface="Calibri"/>
            </a:endParaRPr>
          </a:p>
          <a:p>
            <a:pPr marL="134620" indent="-121920">
              <a:lnSpc>
                <a:spcPct val="100000"/>
              </a:lnSpc>
              <a:buChar char="-"/>
              <a:tabLst>
                <a:tab pos="134620" algn="l"/>
              </a:tabLst>
            </a:pPr>
            <a:r>
              <a:rPr sz="1800" dirty="0">
                <a:solidFill>
                  <a:schemeClr val="bg2">
                    <a:lumMod val="25000"/>
                  </a:schemeClr>
                </a:solidFill>
                <a:latin typeface="Calibri"/>
                <a:cs typeface="Calibri"/>
              </a:rPr>
              <a:t>урочная</a:t>
            </a:r>
            <a:r>
              <a:rPr sz="1800" spc="-15" dirty="0">
                <a:solidFill>
                  <a:schemeClr val="bg2">
                    <a:lumMod val="25000"/>
                  </a:schemeClr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chemeClr val="bg2">
                    <a:lumMod val="25000"/>
                  </a:schemeClr>
                </a:solidFill>
                <a:latin typeface="Calibri"/>
                <a:cs typeface="Calibri"/>
              </a:rPr>
              <a:t>деятельность;</a:t>
            </a:r>
            <a:endParaRPr sz="1800">
              <a:solidFill>
                <a:schemeClr val="bg2">
                  <a:lumMod val="25000"/>
                </a:schemeClr>
              </a:solidFill>
              <a:latin typeface="Calibri"/>
              <a:cs typeface="Calibri"/>
            </a:endParaRPr>
          </a:p>
          <a:p>
            <a:pPr marL="134620" indent="-121920">
              <a:lnSpc>
                <a:spcPct val="100000"/>
              </a:lnSpc>
              <a:buChar char="-"/>
              <a:tabLst>
                <a:tab pos="134620" algn="l"/>
              </a:tabLst>
            </a:pPr>
            <a:r>
              <a:rPr sz="1800" spc="-5" dirty="0">
                <a:solidFill>
                  <a:schemeClr val="bg2">
                    <a:lumMod val="25000"/>
                  </a:schemeClr>
                </a:solidFill>
                <a:latin typeface="Calibri"/>
                <a:cs typeface="Calibri"/>
              </a:rPr>
              <a:t>внеурочная</a:t>
            </a:r>
            <a:r>
              <a:rPr sz="1800" spc="5" dirty="0">
                <a:solidFill>
                  <a:schemeClr val="bg2">
                    <a:lumMod val="25000"/>
                  </a:schemeClr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chemeClr val="bg2">
                    <a:lumMod val="25000"/>
                  </a:schemeClr>
                </a:solidFill>
                <a:latin typeface="Calibri"/>
                <a:cs typeface="Calibri"/>
              </a:rPr>
              <a:t>деятельность;</a:t>
            </a:r>
            <a:endParaRPr sz="1800">
              <a:solidFill>
                <a:schemeClr val="bg2">
                  <a:lumMod val="25000"/>
                </a:schemeClr>
              </a:solidFill>
              <a:latin typeface="Calibri"/>
              <a:cs typeface="Calibri"/>
            </a:endParaRPr>
          </a:p>
          <a:p>
            <a:pPr marL="134620" indent="-121920">
              <a:lnSpc>
                <a:spcPct val="100000"/>
              </a:lnSpc>
              <a:buChar char="-"/>
              <a:tabLst>
                <a:tab pos="134620" algn="l"/>
              </a:tabLst>
            </a:pPr>
            <a:r>
              <a:rPr sz="1800" spc="-5" dirty="0">
                <a:solidFill>
                  <a:schemeClr val="bg2">
                    <a:lumMod val="25000"/>
                  </a:schemeClr>
                </a:solidFill>
                <a:latin typeface="Calibri"/>
                <a:cs typeface="Calibri"/>
              </a:rPr>
              <a:t>воспитательная</a:t>
            </a:r>
            <a:r>
              <a:rPr sz="1800" spc="-15" dirty="0">
                <a:solidFill>
                  <a:schemeClr val="bg2">
                    <a:lumMod val="25000"/>
                  </a:schemeClr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chemeClr val="bg2">
                    <a:lumMod val="25000"/>
                  </a:schemeClr>
                </a:solidFill>
                <a:latin typeface="Calibri"/>
                <a:cs typeface="Calibri"/>
              </a:rPr>
              <a:t>работа;</a:t>
            </a:r>
            <a:endParaRPr sz="1800">
              <a:solidFill>
                <a:schemeClr val="bg2">
                  <a:lumMod val="25000"/>
                </a:schemeClr>
              </a:solidFill>
              <a:latin typeface="Calibri"/>
              <a:cs typeface="Calibri"/>
            </a:endParaRPr>
          </a:p>
          <a:p>
            <a:pPr marL="134620" indent="-121920">
              <a:lnSpc>
                <a:spcPct val="100000"/>
              </a:lnSpc>
              <a:buChar char="-"/>
              <a:tabLst>
                <a:tab pos="134620" algn="l"/>
              </a:tabLst>
            </a:pPr>
            <a:r>
              <a:rPr sz="1800" spc="-10" dirty="0">
                <a:solidFill>
                  <a:schemeClr val="bg2">
                    <a:lumMod val="25000"/>
                  </a:schemeClr>
                </a:solidFill>
                <a:latin typeface="Calibri"/>
                <a:cs typeface="Calibri"/>
              </a:rPr>
              <a:t>дополнительное</a:t>
            </a:r>
            <a:r>
              <a:rPr sz="1800" spc="-40" dirty="0">
                <a:solidFill>
                  <a:schemeClr val="bg2">
                    <a:lumMod val="25000"/>
                  </a:schemeClr>
                </a:solidFill>
                <a:latin typeface="Calibri"/>
                <a:cs typeface="Calibri"/>
              </a:rPr>
              <a:t> </a:t>
            </a:r>
            <a:r>
              <a:rPr sz="1800" spc="-5" dirty="0">
                <a:solidFill>
                  <a:schemeClr val="bg2">
                    <a:lumMod val="25000"/>
                  </a:schemeClr>
                </a:solidFill>
                <a:latin typeface="Calibri"/>
                <a:cs typeface="Calibri"/>
              </a:rPr>
              <a:t>образование;</a:t>
            </a:r>
            <a:endParaRPr sz="1800">
              <a:solidFill>
                <a:schemeClr val="bg2">
                  <a:lumMod val="25000"/>
                </a:schemeClr>
              </a:solidFill>
              <a:latin typeface="Calibri"/>
              <a:cs typeface="Calibri"/>
            </a:endParaRPr>
          </a:p>
          <a:p>
            <a:pPr marL="134620" indent="-121920">
              <a:lnSpc>
                <a:spcPct val="100000"/>
              </a:lnSpc>
              <a:buChar char="-"/>
              <a:tabLst>
                <a:tab pos="134620" algn="l"/>
              </a:tabLst>
            </a:pPr>
            <a:r>
              <a:rPr sz="1800" spc="-5" dirty="0">
                <a:solidFill>
                  <a:schemeClr val="bg2">
                    <a:lumMod val="25000"/>
                  </a:schemeClr>
                </a:solidFill>
                <a:latin typeface="Calibri"/>
                <a:cs typeface="Calibri"/>
              </a:rPr>
              <a:t>профобучение;</a:t>
            </a:r>
            <a:endParaRPr sz="1800">
              <a:solidFill>
                <a:schemeClr val="bg2">
                  <a:lumMod val="25000"/>
                </a:schemeClr>
              </a:solidFill>
              <a:latin typeface="Calibri"/>
              <a:cs typeface="Calibri"/>
            </a:endParaRPr>
          </a:p>
          <a:p>
            <a:pPr marL="134620" indent="-121920">
              <a:lnSpc>
                <a:spcPct val="100000"/>
              </a:lnSpc>
              <a:buChar char="-"/>
              <a:tabLst>
                <a:tab pos="134620" algn="l"/>
              </a:tabLst>
            </a:pPr>
            <a:r>
              <a:rPr sz="1800" spc="-5" dirty="0">
                <a:solidFill>
                  <a:schemeClr val="bg2">
                    <a:lumMod val="25000"/>
                  </a:schemeClr>
                </a:solidFill>
                <a:latin typeface="Calibri"/>
                <a:cs typeface="Calibri"/>
              </a:rPr>
              <a:t>взаимодействие</a:t>
            </a:r>
            <a:r>
              <a:rPr sz="1800" spc="-10" dirty="0">
                <a:solidFill>
                  <a:schemeClr val="bg2">
                    <a:lumMod val="25000"/>
                  </a:schemeClr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chemeClr val="bg2">
                    <a:lumMod val="25000"/>
                  </a:schemeClr>
                </a:solidFill>
                <a:latin typeface="Calibri"/>
                <a:cs typeface="Calibri"/>
              </a:rPr>
              <a:t>с</a:t>
            </a:r>
            <a:r>
              <a:rPr sz="1800" spc="-15" dirty="0">
                <a:solidFill>
                  <a:schemeClr val="bg2">
                    <a:lumMod val="25000"/>
                  </a:schemeClr>
                </a:solidFill>
                <a:latin typeface="Calibri"/>
                <a:cs typeface="Calibri"/>
              </a:rPr>
              <a:t> родителями</a:t>
            </a:r>
            <a:endParaRPr sz="1800">
              <a:solidFill>
                <a:schemeClr val="bg2">
                  <a:lumMod val="25000"/>
                </a:schemeClr>
              </a:solidFill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800" spc="-10" dirty="0">
                <a:solidFill>
                  <a:schemeClr val="bg2">
                    <a:lumMod val="25000"/>
                  </a:schemeClr>
                </a:solidFill>
                <a:latin typeface="Calibri"/>
                <a:cs typeface="Calibri"/>
              </a:rPr>
              <a:t>(законными</a:t>
            </a:r>
            <a:r>
              <a:rPr sz="1800" spc="10" dirty="0">
                <a:solidFill>
                  <a:schemeClr val="bg2">
                    <a:lumMod val="25000"/>
                  </a:schemeClr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chemeClr val="bg2">
                    <a:lumMod val="25000"/>
                  </a:schemeClr>
                </a:solidFill>
                <a:latin typeface="Calibri"/>
                <a:cs typeface="Calibri"/>
              </a:rPr>
              <a:t>представителями)</a:t>
            </a:r>
            <a:endParaRPr sz="1800">
              <a:solidFill>
                <a:schemeClr val="bg2">
                  <a:lumMod val="25000"/>
                </a:schemeClr>
              </a:solidFill>
              <a:latin typeface="Calibri"/>
              <a:cs typeface="Calibri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2850642" y="1666494"/>
            <a:ext cx="3664458" cy="3938777"/>
            <a:chOff x="2850642" y="1666494"/>
            <a:chExt cx="3664458" cy="3938777"/>
          </a:xfrm>
        </p:grpSpPr>
        <p:sp>
          <p:nvSpPr>
            <p:cNvPr id="26" name="object 26"/>
            <p:cNvSpPr/>
            <p:nvPr/>
          </p:nvSpPr>
          <p:spPr>
            <a:xfrm>
              <a:off x="2850642" y="1666494"/>
              <a:ext cx="34290" cy="2762250"/>
            </a:xfrm>
            <a:custGeom>
              <a:avLst/>
              <a:gdLst/>
              <a:ahLst/>
              <a:cxnLst/>
              <a:rect l="l" t="t" r="r" b="b"/>
              <a:pathLst>
                <a:path w="34289" h="2762250">
                  <a:moveTo>
                    <a:pt x="0" y="0"/>
                  </a:moveTo>
                  <a:lnTo>
                    <a:pt x="33908" y="2762122"/>
                  </a:lnTo>
                </a:path>
              </a:pathLst>
            </a:custGeom>
            <a:ln w="28955">
              <a:solidFill>
                <a:srgbClr val="854646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7" name="object 27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522976" y="4613148"/>
              <a:ext cx="992124" cy="992123"/>
            </a:xfrm>
            <a:prstGeom prst="rect">
              <a:avLst/>
            </a:prstGeom>
          </p:spPr>
        </p:pic>
      </p:grp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18036" y="252250"/>
            <a:ext cx="727895" cy="735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9263" y="229003"/>
            <a:ext cx="9021379" cy="1143000"/>
          </a:xfrm>
        </p:spPr>
        <p:txBody>
          <a:bodyPr>
            <a:no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БЕСПЛАТНОЕ ШКОЛЬНОЕ ПИТАНИЕ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66479" y="1409076"/>
            <a:ext cx="5771213" cy="4557010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1-4 класс -906 человек;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Стоимость -80 рублей;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10,0 миллионов  рублей из федерального бюджета в год.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Дети участников СВО;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Дети с ОВЗ;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Малоимущие;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С 01.09.2024 г.- многодетные семьи   (  доход  не более 1,5 прожиточных минимума  на 1 члена семьи). 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>
              <a:solidFill>
                <a:schemeClr val="bg2">
                  <a:lumMod val="25000"/>
                </a:schemeClr>
              </a:solidFill>
            </a:endParaRPr>
          </a:p>
          <a:p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3446" y="189350"/>
            <a:ext cx="727895" cy="735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088" y="1633928"/>
            <a:ext cx="4727341" cy="4122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9263" y="229003"/>
            <a:ext cx="9021379" cy="114300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ФИЗИЧЕСКАЯ КУЛЬТУРА И СПОРТ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606320" y="1409075"/>
            <a:ext cx="5531372" cy="544892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14- школьных спортивных клубов;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28 соревнований районного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уровня (1435 участников);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ГТО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Золотой знак-57 ;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Серебряный-75;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Бронзовый-39</a:t>
            </a:r>
            <a:r>
              <a:rPr lang="ru-RU" dirty="0" smtClean="0"/>
              <a:t>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>
              <a:solidFill>
                <a:schemeClr val="bg2">
                  <a:lumMod val="25000"/>
                </a:schemeClr>
              </a:solidFill>
            </a:endParaRPr>
          </a:p>
          <a:p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3446" y="189350"/>
            <a:ext cx="727895" cy="735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4462" y="1319133"/>
            <a:ext cx="5012153" cy="520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240956" y="764497"/>
            <a:ext cx="10771162" cy="1259174"/>
          </a:xfrm>
        </p:spPr>
        <p:txBody>
          <a:bodyPr>
            <a:no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НАЧИМ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Ы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Е ДОСТИЖЕНИЯ  СПОРТСМЕНОВ В 2023-2024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УЧЕБНОМ 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ГОДУ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4577" y="1364105"/>
            <a:ext cx="11547423" cy="549389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Белый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Влад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- 1 место в С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ибирск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ом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федераль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ном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округ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е по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греко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–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римская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борьб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е;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оманда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девочек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Улу-Юльской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школы: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6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человек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–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Кондратьева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Диана,Антипкина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Алла,Мора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Мария,Литвинова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Карина,Сальтыкова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Элипана,Антипкина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Дарина,тренер–преподаватель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БелыйА.Н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 1 место в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Сибирск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ом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федеральн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ом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округ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по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мини–фут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болу;</a:t>
            </a:r>
          </a:p>
          <a:p>
            <a:pPr>
              <a:buNone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Карабатов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Владимир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Курбатова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Вера,Барзак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Дмитрий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Дивановский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Дмитрий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юкалов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Арсен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Исупова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Дарья,Хайрулина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Карина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- 2 место в О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бластно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фестивал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летн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его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ВФСК ГТО;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Колесников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Тимофей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- 1 место в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Первенств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Томской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области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по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боксу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Старцев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Вадим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- 1 место в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Первенств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Томской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области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по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гиревому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спорту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Елесов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Михаил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- 1 место в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Первенств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Мира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гирево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му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спорт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у;</a:t>
            </a:r>
          </a:p>
          <a:p>
            <a:pPr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Батьков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Никита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- 1 место в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Сибирск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ом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Федеральн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ом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округ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по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гиревому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спорту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87473" cy="794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25083"/>
            <a:ext cx="12192000" cy="1284364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ЕГЭ 2024 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609600" y="1600203"/>
            <a:ext cx="10972800" cy="490552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Допущено:49</a:t>
            </a:r>
          </a:p>
          <a:p>
            <a:pPr>
              <a:buNone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Выдано аттестатов:47</a:t>
            </a:r>
          </a:p>
          <a:p>
            <a:pPr>
              <a:buNone/>
            </a:pPr>
            <a:r>
              <a:rPr lang="ru-RU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Высокобальники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( 80 баллов +): 10 человек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( 2023 г.-11 человек)</a:t>
            </a:r>
          </a:p>
          <a:p>
            <a:pPr>
              <a:buNone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3 чел. (МБОУ Первомайская СОШ)  русский язык (83,86,89 баллов ), 1 чел. (МБОУ Первомайская СОШ) история (97 баллов), 2 чел. (МБОУ Первомайская СОШ)  математика ( профильный уровень) ( 82,88 баллов), 3 чел . (МБОУ Первомайская СОШ) биология (80,81,83 баллов),  1 чел. (Комсомольская  школа)  информатика  80 баллов 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</a:rPr>
              <a:t>.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9057" y="210210"/>
            <a:ext cx="727895" cy="735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0505" y="314866"/>
            <a:ext cx="11671495" cy="114300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МЕДАЛЬ  «ЗА ОСОБЫЕ УСПЕХИ В УЧЕНИИ» 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30621" y="2011680"/>
            <a:ext cx="9652000" cy="4846320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en-US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степени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( золотая) </a:t>
            </a:r>
            <a:r>
              <a:rPr lang="en-US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b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Бауков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Иван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,</a:t>
            </a:r>
            <a:endParaRPr lang="ru-RU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Васютин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Максим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en-US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степени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(серебряная) </a:t>
            </a:r>
            <a:r>
              <a:rPr lang="en-US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b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Крутов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Максим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ru-RU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Соловьева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Василиса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ru-RU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Хайруллина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К</a:t>
            </a:r>
            <a:r>
              <a:rPr lang="ru-RU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арина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Хило Родион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8812" y="322749"/>
            <a:ext cx="727895" cy="735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70560" y="530352"/>
            <a:ext cx="11231630" cy="418795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ЦИФРОВИЗАЦИЯ СИСТЕМЫ ОБРАЗОВАНИЯ</a:t>
            </a:r>
            <a:endParaRPr lang="ru-RU" sz="3600" b="1" dirty="0">
              <a:solidFill>
                <a:schemeClr val="accent1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" name="object 12"/>
          <p:cNvGrpSpPr/>
          <p:nvPr/>
        </p:nvGrpSpPr>
        <p:grpSpPr>
          <a:xfrm>
            <a:off x="584615" y="1409075"/>
            <a:ext cx="11017771" cy="5261548"/>
            <a:chOff x="144779" y="1409075"/>
            <a:chExt cx="8344027" cy="5261548"/>
          </a:xfrm>
        </p:grpSpPr>
        <p:pic>
          <p:nvPicPr>
            <p:cNvPr id="5" name="object 1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44779" y="1409075"/>
              <a:ext cx="8343900" cy="5261548"/>
            </a:xfrm>
            <a:prstGeom prst="rect">
              <a:avLst/>
            </a:prstGeom>
          </p:spPr>
        </p:pic>
        <p:sp>
          <p:nvSpPr>
            <p:cNvPr id="6" name="object 14"/>
            <p:cNvSpPr/>
            <p:nvPr/>
          </p:nvSpPr>
          <p:spPr>
            <a:xfrm>
              <a:off x="301751" y="1449324"/>
              <a:ext cx="8187055" cy="452755"/>
            </a:xfrm>
            <a:custGeom>
              <a:avLst/>
              <a:gdLst/>
              <a:ahLst/>
              <a:cxnLst/>
              <a:rect l="l" t="t" r="r" b="b"/>
              <a:pathLst>
                <a:path w="8187055" h="452755">
                  <a:moveTo>
                    <a:pt x="7960614" y="0"/>
                  </a:moveTo>
                  <a:lnTo>
                    <a:pt x="226313" y="0"/>
                  </a:lnTo>
                  <a:lnTo>
                    <a:pt x="180702" y="4598"/>
                  </a:lnTo>
                  <a:lnTo>
                    <a:pt x="138220" y="17787"/>
                  </a:lnTo>
                  <a:lnTo>
                    <a:pt x="99778" y="38656"/>
                  </a:lnTo>
                  <a:lnTo>
                    <a:pt x="66284" y="66294"/>
                  </a:lnTo>
                  <a:lnTo>
                    <a:pt x="38649" y="99789"/>
                  </a:lnTo>
                  <a:lnTo>
                    <a:pt x="17784" y="138231"/>
                  </a:lnTo>
                  <a:lnTo>
                    <a:pt x="4597" y="180710"/>
                  </a:lnTo>
                  <a:lnTo>
                    <a:pt x="0" y="226313"/>
                  </a:lnTo>
                  <a:lnTo>
                    <a:pt x="4597" y="271917"/>
                  </a:lnTo>
                  <a:lnTo>
                    <a:pt x="17784" y="314396"/>
                  </a:lnTo>
                  <a:lnTo>
                    <a:pt x="38649" y="352838"/>
                  </a:lnTo>
                  <a:lnTo>
                    <a:pt x="66284" y="386333"/>
                  </a:lnTo>
                  <a:lnTo>
                    <a:pt x="99778" y="413971"/>
                  </a:lnTo>
                  <a:lnTo>
                    <a:pt x="138220" y="434840"/>
                  </a:lnTo>
                  <a:lnTo>
                    <a:pt x="180702" y="448029"/>
                  </a:lnTo>
                  <a:lnTo>
                    <a:pt x="226313" y="452627"/>
                  </a:lnTo>
                  <a:lnTo>
                    <a:pt x="7960614" y="452627"/>
                  </a:lnTo>
                  <a:lnTo>
                    <a:pt x="8006217" y="448029"/>
                  </a:lnTo>
                  <a:lnTo>
                    <a:pt x="8048696" y="434840"/>
                  </a:lnTo>
                  <a:lnTo>
                    <a:pt x="8087138" y="413971"/>
                  </a:lnTo>
                  <a:lnTo>
                    <a:pt x="8120633" y="386333"/>
                  </a:lnTo>
                  <a:lnTo>
                    <a:pt x="8148271" y="352838"/>
                  </a:lnTo>
                  <a:lnTo>
                    <a:pt x="8169140" y="314396"/>
                  </a:lnTo>
                  <a:lnTo>
                    <a:pt x="8182329" y="271917"/>
                  </a:lnTo>
                  <a:lnTo>
                    <a:pt x="8186928" y="226313"/>
                  </a:lnTo>
                  <a:lnTo>
                    <a:pt x="8182329" y="180710"/>
                  </a:lnTo>
                  <a:lnTo>
                    <a:pt x="8169140" y="138231"/>
                  </a:lnTo>
                  <a:lnTo>
                    <a:pt x="8148271" y="99789"/>
                  </a:lnTo>
                  <a:lnTo>
                    <a:pt x="8120633" y="66294"/>
                  </a:lnTo>
                  <a:lnTo>
                    <a:pt x="8087138" y="38656"/>
                  </a:lnTo>
                  <a:lnTo>
                    <a:pt x="8048696" y="17787"/>
                  </a:lnTo>
                  <a:lnTo>
                    <a:pt x="8006217" y="4598"/>
                  </a:lnTo>
                  <a:lnTo>
                    <a:pt x="7960614" y="0"/>
                  </a:lnTo>
                  <a:close/>
                </a:path>
              </a:pathLst>
            </a:custGeom>
            <a:solidFill>
              <a:srgbClr val="DEEBF7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ru-RU" sz="2400" b="1" dirty="0" smtClean="0">
                  <a:latin typeface="Times New Roman" pitchFamily="18" charset="0"/>
                  <a:cs typeface="Times New Roman" pitchFamily="18" charset="0"/>
                </a:rPr>
                <a:t>ГИС « ОБРАЗОВАНИЕ»</a:t>
              </a:r>
              <a:endParaRPr sz="2400" b="1"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0589" y="231227"/>
            <a:ext cx="727895" cy="735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70560" y="530352"/>
            <a:ext cx="11231630" cy="418795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ГИС «ОБРАЗОВАНИЕ»</a:t>
            </a:r>
            <a:endParaRPr lang="ru-RU" sz="3600" b="1" dirty="0">
              <a:solidFill>
                <a:schemeClr val="accent1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" name="object 12"/>
          <p:cNvGrpSpPr/>
          <p:nvPr/>
        </p:nvGrpSpPr>
        <p:grpSpPr>
          <a:xfrm>
            <a:off x="584615" y="1409075"/>
            <a:ext cx="11017771" cy="5261548"/>
            <a:chOff x="144779" y="1409075"/>
            <a:chExt cx="8344027" cy="5261548"/>
          </a:xfrm>
        </p:grpSpPr>
        <p:pic>
          <p:nvPicPr>
            <p:cNvPr id="5" name="object 1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44779" y="1409075"/>
              <a:ext cx="8343900" cy="5261548"/>
            </a:xfrm>
            <a:prstGeom prst="rect">
              <a:avLst/>
            </a:prstGeom>
          </p:spPr>
        </p:pic>
        <p:sp>
          <p:nvSpPr>
            <p:cNvPr id="6" name="object 14"/>
            <p:cNvSpPr/>
            <p:nvPr/>
          </p:nvSpPr>
          <p:spPr>
            <a:xfrm>
              <a:off x="301751" y="1449324"/>
              <a:ext cx="8187055" cy="452755"/>
            </a:xfrm>
            <a:custGeom>
              <a:avLst/>
              <a:gdLst/>
              <a:ahLst/>
              <a:cxnLst/>
              <a:rect l="l" t="t" r="r" b="b"/>
              <a:pathLst>
                <a:path w="8187055" h="452755">
                  <a:moveTo>
                    <a:pt x="7960614" y="0"/>
                  </a:moveTo>
                  <a:lnTo>
                    <a:pt x="226313" y="0"/>
                  </a:lnTo>
                  <a:lnTo>
                    <a:pt x="180702" y="4598"/>
                  </a:lnTo>
                  <a:lnTo>
                    <a:pt x="138220" y="17787"/>
                  </a:lnTo>
                  <a:lnTo>
                    <a:pt x="99778" y="38656"/>
                  </a:lnTo>
                  <a:lnTo>
                    <a:pt x="66284" y="66294"/>
                  </a:lnTo>
                  <a:lnTo>
                    <a:pt x="38649" y="99789"/>
                  </a:lnTo>
                  <a:lnTo>
                    <a:pt x="17784" y="138231"/>
                  </a:lnTo>
                  <a:lnTo>
                    <a:pt x="4597" y="180710"/>
                  </a:lnTo>
                  <a:lnTo>
                    <a:pt x="0" y="226313"/>
                  </a:lnTo>
                  <a:lnTo>
                    <a:pt x="4597" y="271917"/>
                  </a:lnTo>
                  <a:lnTo>
                    <a:pt x="17784" y="314396"/>
                  </a:lnTo>
                  <a:lnTo>
                    <a:pt x="38649" y="352838"/>
                  </a:lnTo>
                  <a:lnTo>
                    <a:pt x="66284" y="386333"/>
                  </a:lnTo>
                  <a:lnTo>
                    <a:pt x="99778" y="413971"/>
                  </a:lnTo>
                  <a:lnTo>
                    <a:pt x="138220" y="434840"/>
                  </a:lnTo>
                  <a:lnTo>
                    <a:pt x="180702" y="448029"/>
                  </a:lnTo>
                  <a:lnTo>
                    <a:pt x="226313" y="452627"/>
                  </a:lnTo>
                  <a:lnTo>
                    <a:pt x="7960614" y="452627"/>
                  </a:lnTo>
                  <a:lnTo>
                    <a:pt x="8006217" y="448029"/>
                  </a:lnTo>
                  <a:lnTo>
                    <a:pt x="8048696" y="434840"/>
                  </a:lnTo>
                  <a:lnTo>
                    <a:pt x="8087138" y="413971"/>
                  </a:lnTo>
                  <a:lnTo>
                    <a:pt x="8120633" y="386333"/>
                  </a:lnTo>
                  <a:lnTo>
                    <a:pt x="8148271" y="352838"/>
                  </a:lnTo>
                  <a:lnTo>
                    <a:pt x="8169140" y="314396"/>
                  </a:lnTo>
                  <a:lnTo>
                    <a:pt x="8182329" y="271917"/>
                  </a:lnTo>
                  <a:lnTo>
                    <a:pt x="8186928" y="226313"/>
                  </a:lnTo>
                  <a:lnTo>
                    <a:pt x="8182329" y="180710"/>
                  </a:lnTo>
                  <a:lnTo>
                    <a:pt x="8169140" y="138231"/>
                  </a:lnTo>
                  <a:lnTo>
                    <a:pt x="8148271" y="99789"/>
                  </a:lnTo>
                  <a:lnTo>
                    <a:pt x="8120633" y="66294"/>
                  </a:lnTo>
                  <a:lnTo>
                    <a:pt x="8087138" y="38656"/>
                  </a:lnTo>
                  <a:lnTo>
                    <a:pt x="8048696" y="17787"/>
                  </a:lnTo>
                  <a:lnTo>
                    <a:pt x="8006217" y="4598"/>
                  </a:lnTo>
                  <a:lnTo>
                    <a:pt x="7960614" y="0"/>
                  </a:lnTo>
                  <a:close/>
                </a:path>
              </a:pathLst>
            </a:custGeom>
            <a:solidFill>
              <a:srgbClr val="DEEBF7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ru-RU" sz="2400" b="1" dirty="0" smtClean="0">
                  <a:latin typeface="Times New Roman" pitchFamily="18" charset="0"/>
                  <a:cs typeface="Times New Roman" pitchFamily="18" charset="0"/>
                </a:rPr>
                <a:t>ГИС « ОБРАЗОВАНИЕ»</a:t>
              </a:r>
              <a:endParaRPr sz="2400" b="1"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0589" y="231227"/>
            <a:ext cx="727895" cy="735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726831" y="0"/>
            <a:ext cx="11465169" cy="1162050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/>
              <a:t>ПРОЕКТ «ШКОЛА МИНПРОСВЕЩЕНИЯ»</a:t>
            </a:r>
            <a:endParaRPr lang="ru-RU" sz="3600" dirty="0" smtClean="0"/>
          </a:p>
        </p:txBody>
      </p:sp>
      <p:sp>
        <p:nvSpPr>
          <p:cNvPr id="8" name="Текст 7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909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449705" y="1184223"/>
            <a:ext cx="11197651" cy="5321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526" y="388885"/>
            <a:ext cx="727895" cy="735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418945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ДОПОЛНИТЕЛЬНОЕ ОБРАЗОВАНИЕ</a:t>
            </a:r>
            <a:endParaRPr lang="ru-RU" sz="3600" b="1" dirty="0">
              <a:solidFill>
                <a:schemeClr val="accent1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Количество учреждений:-3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Количество учащихся:- 1776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Процент охвата:- 80%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Процент охвата программами детей с ОВЗ: -15,8% </a:t>
            </a:r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(50%). </a:t>
            </a:r>
          </a:p>
          <a:p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0589" y="231227"/>
            <a:ext cx="727895" cy="735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69515"/>
            <a:ext cx="12192000" cy="114300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ВСЕРОССИЙСКАЯ ОЛИМПИАДА ШКОЛЬНИКОВ 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609964" y="1729439"/>
          <a:ext cx="10912476" cy="2575560"/>
        </p:xfrm>
        <a:graphic>
          <a:graphicData uri="http://schemas.openxmlformats.org/drawingml/2006/table">
            <a:tbl>
              <a:tblPr firstRow="1" bandRow="1"/>
              <a:tblGrid>
                <a:gridCol w="1818746"/>
                <a:gridCol w="1818746"/>
                <a:gridCol w="1818746"/>
                <a:gridCol w="1818746"/>
                <a:gridCol w="1818746"/>
                <a:gridCol w="1818746"/>
              </a:tblGrid>
              <a:tr h="370840">
                <a:tc>
                  <a:txBody>
                    <a:bodyPr/>
                    <a:lstStyle/>
                    <a:p>
                      <a:r>
                        <a:rPr lang="ru-RU" b="0" i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b="0" i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381" marR="103381"/>
                </a:tc>
                <a:tc>
                  <a:txBody>
                    <a:bodyPr/>
                    <a:lstStyle/>
                    <a:p>
                      <a:r>
                        <a:rPr lang="ru-RU" b="0" i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Количество участников</a:t>
                      </a:r>
                      <a:r>
                        <a:rPr lang="ru-RU" b="0" i="1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школьного этапа</a:t>
                      </a:r>
                      <a:endParaRPr lang="ru-RU" b="0" i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381" marR="103381"/>
                </a:tc>
                <a:tc>
                  <a:txBody>
                    <a:bodyPr/>
                    <a:lstStyle/>
                    <a:p>
                      <a:r>
                        <a:rPr lang="ru-RU" b="0" i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Количество участников</a:t>
                      </a:r>
                      <a:r>
                        <a:rPr lang="ru-RU" b="0" i="1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муниципального этапа</a:t>
                      </a:r>
                      <a:r>
                        <a:rPr lang="ru-RU" b="0" i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b="0" i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381" marR="103381"/>
                </a:tc>
                <a:tc>
                  <a:txBody>
                    <a:bodyPr/>
                    <a:lstStyle/>
                    <a:p>
                      <a:r>
                        <a:rPr lang="ru-RU" b="0" i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Количество победителей</a:t>
                      </a:r>
                      <a:r>
                        <a:rPr lang="ru-RU" b="0" i="1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и призеров муниципального этапа ВСОШ</a:t>
                      </a:r>
                      <a:endParaRPr lang="ru-RU" b="0" i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381" marR="103381"/>
                </a:tc>
                <a:tc>
                  <a:txBody>
                    <a:bodyPr/>
                    <a:lstStyle/>
                    <a:p>
                      <a:r>
                        <a:rPr lang="ru-RU" b="0" i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Количество</a:t>
                      </a:r>
                      <a:r>
                        <a:rPr lang="ru-RU" b="0" i="1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участников регионального этапа</a:t>
                      </a:r>
                      <a:endParaRPr lang="ru-RU" b="0" i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381" marR="103381"/>
                </a:tc>
                <a:tc>
                  <a:txBody>
                    <a:bodyPr/>
                    <a:lstStyle/>
                    <a:p>
                      <a:r>
                        <a:rPr lang="ru-RU" b="0" i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Количество</a:t>
                      </a:r>
                      <a:r>
                        <a:rPr lang="ru-RU" b="0" i="1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призеров и победителей регионального этапа</a:t>
                      </a:r>
                      <a:endParaRPr lang="ru-RU" b="0" i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381" marR="103381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  <a:endParaRPr lang="ru-RU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381" marR="103381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945</a:t>
                      </a:r>
                      <a:endParaRPr lang="ru-RU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381" marR="103381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179</a:t>
                      </a:r>
                      <a:endParaRPr lang="ru-RU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381" marR="103381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  <a:endParaRPr lang="ru-RU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381" marR="103381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lang="ru-RU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381" marR="103381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381" marR="103381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  <a:endParaRPr lang="ru-RU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381" marR="103381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725</a:t>
                      </a:r>
                      <a:endParaRPr lang="ru-RU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381" marR="103381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156</a:t>
                      </a:r>
                      <a:endParaRPr lang="ru-RU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381" marR="103381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  <a:endParaRPr lang="ru-RU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381" marR="103381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endParaRPr lang="ru-RU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381" marR="103381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381" marR="103381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  <a:endParaRPr lang="ru-RU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381" marR="103381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917</a:t>
                      </a:r>
                      <a:endParaRPr lang="ru-RU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381" marR="103381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134</a:t>
                      </a:r>
                      <a:endParaRPr lang="ru-RU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381" marR="103381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  <a:endParaRPr lang="ru-RU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381" marR="103381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endParaRPr lang="ru-RU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381" marR="103381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381" marR="103381"/>
                </a:tc>
              </a:tr>
            </a:tbl>
          </a:graphicData>
        </a:graphic>
      </p:graphicFrame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9058" y="199698"/>
            <a:ext cx="727895" cy="735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Прямая соединительная линия 26"/>
          <p:cNvCxnSpPr/>
          <p:nvPr/>
        </p:nvCxnSpPr>
        <p:spPr>
          <a:xfrm>
            <a:off x="501651" y="1129439"/>
            <a:ext cx="11374967" cy="0"/>
          </a:xfrm>
          <a:prstGeom prst="line">
            <a:avLst/>
          </a:prstGeom>
          <a:ln w="762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 bwMode="auto">
          <a:xfrm>
            <a:off x="501651" y="6237288"/>
            <a:ext cx="11374967" cy="0"/>
          </a:xfrm>
          <a:prstGeom prst="line">
            <a:avLst/>
          </a:prstGeom>
          <a:ln w="1905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Скругленный прямоугольник 16"/>
          <p:cNvSpPr/>
          <p:nvPr/>
        </p:nvSpPr>
        <p:spPr>
          <a:xfrm>
            <a:off x="516641" y="1724765"/>
            <a:ext cx="4202195" cy="4032448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u="none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Реализация Национального проекта «Образование»  2019-2024 годы.</a:t>
            </a:r>
          </a:p>
          <a:p>
            <a:pPr algn="ctr"/>
            <a:r>
              <a:rPr lang="ru-RU" sz="2400" u="none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 национального проекта</a:t>
            </a:r>
          </a:p>
          <a:p>
            <a:pPr algn="ctr"/>
            <a:r>
              <a:rPr lang="ru-RU" sz="2400" u="none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784,5 млрд.рублей </a:t>
            </a:r>
            <a:endParaRPr lang="ru-RU" sz="2400" u="none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 flipH="1">
            <a:off x="5087888" y="1833212"/>
            <a:ext cx="48005" cy="3864041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>
            <a:stCxn id="17" idx="3"/>
          </p:cNvCxnSpPr>
          <p:nvPr/>
        </p:nvCxnSpPr>
        <p:spPr>
          <a:xfrm>
            <a:off x="4718835" y="3740989"/>
            <a:ext cx="432048" cy="0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Рисунок 10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5423926" y="1844825"/>
            <a:ext cx="927100" cy="695325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TextBox 11"/>
          <p:cNvSpPr txBox="1"/>
          <p:nvPr/>
        </p:nvSpPr>
        <p:spPr bwMode="auto">
          <a:xfrm>
            <a:off x="6720069" y="1988840"/>
            <a:ext cx="48965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eaLnBrk="0" hangingPunct="0"/>
            <a:r>
              <a:rPr lang="ru-RU" sz="2000" b="1" u="none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Современная школа- 8 школ</a:t>
            </a:r>
          </a:p>
        </p:txBody>
      </p:sp>
      <p:pic>
        <p:nvPicPr>
          <p:cNvPr id="15" name="Рисунок 14"/>
          <p:cNvPicPr/>
          <p:nvPr/>
        </p:nvPicPr>
        <p:blipFill>
          <a:blip r:embed="rId4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5423926" y="3268070"/>
            <a:ext cx="927100" cy="695325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TextBox 17"/>
          <p:cNvSpPr txBox="1"/>
          <p:nvPr/>
        </p:nvSpPr>
        <p:spPr bwMode="auto">
          <a:xfrm>
            <a:off x="6720069" y="3255508"/>
            <a:ext cx="489654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eaLnBrk="0" hangingPunct="0"/>
            <a:r>
              <a:rPr lang="ru-RU" sz="2000" b="1" u="none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Цифровая образовательная среда-11 школ</a:t>
            </a:r>
          </a:p>
        </p:txBody>
      </p:sp>
      <p:pic>
        <p:nvPicPr>
          <p:cNvPr id="20" name="Рисунок 19"/>
          <p:cNvPicPr/>
          <p:nvPr/>
        </p:nvPicPr>
        <p:blipFill>
          <a:blip r:embed="rId5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5423926" y="4682923"/>
            <a:ext cx="927100" cy="695325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TextBox 21"/>
          <p:cNvSpPr txBox="1"/>
          <p:nvPr/>
        </p:nvSpPr>
        <p:spPr bwMode="auto">
          <a:xfrm>
            <a:off x="6700603" y="4781862"/>
            <a:ext cx="49160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eaLnBrk="0" hangingPunct="0"/>
            <a:r>
              <a:rPr lang="ru-RU" sz="2000" b="1" u="none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Успех каждого ребёнка-282 места</a:t>
            </a:r>
          </a:p>
        </p:txBody>
      </p:sp>
      <p:cxnSp>
        <p:nvCxnSpPr>
          <p:cNvPr id="31" name="Прямая соединительная линия 30"/>
          <p:cNvCxnSpPr/>
          <p:nvPr/>
        </p:nvCxnSpPr>
        <p:spPr>
          <a:xfrm>
            <a:off x="5135893" y="1833211"/>
            <a:ext cx="6480720" cy="0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 bwMode="auto">
          <a:xfrm>
            <a:off x="5087888" y="1352382"/>
            <a:ext cx="652872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eaLnBrk="0" hangingPunct="0"/>
            <a:r>
              <a:rPr lang="ru-RU" sz="2600" b="1" u="none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Муниципальные проекты</a:t>
            </a:r>
          </a:p>
        </p:txBody>
      </p:sp>
      <p:sp>
        <p:nvSpPr>
          <p:cNvPr id="35" name="TextBox 34"/>
          <p:cNvSpPr txBox="1"/>
          <p:nvPr/>
        </p:nvSpPr>
        <p:spPr bwMode="auto">
          <a:xfrm>
            <a:off x="1409075" y="389596"/>
            <a:ext cx="1019331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eaLnBrk="0" hangingPunct="0"/>
            <a:r>
              <a:rPr lang="ru-RU" sz="3600" b="1" u="none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НАЦИОНАЛЬНЫЙ ПРОЕКТ «ОБРАЗОВАНИЕ»</a:t>
            </a:r>
          </a:p>
        </p:txBody>
      </p: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70589" y="231227"/>
            <a:ext cx="727895" cy="735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5533" y="0"/>
            <a:ext cx="9652000" cy="114300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«СОВРЕМЕННАЯ ШКОЛА»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96947" y="1069148"/>
          <a:ext cx="11816861" cy="5598938"/>
        </p:xfrm>
        <a:graphic>
          <a:graphicData uri="http://schemas.openxmlformats.org/drawingml/2006/table">
            <a:tbl>
              <a:tblPr firstRow="1" bandRow="1"/>
              <a:tblGrid>
                <a:gridCol w="4736825"/>
                <a:gridCol w="7080036"/>
              </a:tblGrid>
              <a:tr h="721530">
                <a:tc>
                  <a:txBody>
                    <a:bodyPr/>
                    <a:lstStyle/>
                    <a:p>
                      <a:r>
                        <a:rPr lang="ru-RU" sz="2000" b="0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r>
                        <a:rPr lang="ru-RU" sz="2000" b="0" i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реа</a:t>
                      </a:r>
                      <a:r>
                        <a:rPr lang="ru-RU" sz="2000" b="0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лизации</a:t>
                      </a:r>
                      <a:r>
                        <a:rPr lang="ru-RU" sz="2000" b="0" i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проекта</a:t>
                      </a:r>
                      <a:endParaRPr lang="ru-RU" sz="2000" b="0" i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0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образовательной организации </a:t>
                      </a:r>
                      <a:endParaRPr lang="ru-RU" sz="2000" b="0" i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09676">
                <a:tc>
                  <a:txBody>
                    <a:bodyPr/>
                    <a:lstStyle/>
                    <a:p>
                      <a:r>
                        <a:rPr lang="ru-RU" sz="2000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2019</a:t>
                      </a:r>
                      <a:endParaRPr lang="ru-RU" sz="2000" i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МБОУ Первомайская СОШ</a:t>
                      </a:r>
                      <a:endParaRPr lang="ru-RU" sz="2000" i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09676">
                <a:tc>
                  <a:txBody>
                    <a:bodyPr/>
                    <a:lstStyle/>
                    <a:p>
                      <a:r>
                        <a:rPr lang="ru-RU" sz="2000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  <a:endParaRPr lang="ru-RU" sz="2000" i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МБОУ Комсомольская</a:t>
                      </a:r>
                      <a:r>
                        <a:rPr lang="ru-RU" sz="2000" i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СОШ</a:t>
                      </a:r>
                      <a:endParaRPr lang="ru-RU" sz="2000" i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09676">
                <a:tc>
                  <a:txBody>
                    <a:bodyPr/>
                    <a:lstStyle/>
                    <a:p>
                      <a:r>
                        <a:rPr lang="ru-RU" sz="2000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  <a:endParaRPr lang="ru-RU" sz="2000" i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МАОУ</a:t>
                      </a:r>
                      <a:r>
                        <a:rPr lang="ru-RU" sz="2000" i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i="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Улу-Юльская</a:t>
                      </a:r>
                      <a:r>
                        <a:rPr lang="ru-RU" sz="2000" i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СОШ</a:t>
                      </a:r>
                      <a:endParaRPr lang="ru-RU" sz="2000" i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09676">
                <a:tc>
                  <a:txBody>
                    <a:bodyPr/>
                    <a:lstStyle/>
                    <a:p>
                      <a:r>
                        <a:rPr lang="ru-RU" sz="2000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  <a:endParaRPr lang="ru-RU" sz="2000" i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МБОУ </a:t>
                      </a:r>
                      <a:r>
                        <a:rPr lang="ru-RU" sz="2000" i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Сергеевская</a:t>
                      </a:r>
                      <a:r>
                        <a:rPr lang="ru-RU" sz="2000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СОШ</a:t>
                      </a:r>
                      <a:endParaRPr lang="ru-RU" sz="2000" i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09676">
                <a:tc>
                  <a:txBody>
                    <a:bodyPr/>
                    <a:lstStyle/>
                    <a:p>
                      <a:r>
                        <a:rPr lang="ru-RU" sz="2000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  <a:endParaRPr lang="ru-RU" sz="2000" i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МБОУ </a:t>
                      </a:r>
                      <a:r>
                        <a:rPr lang="ru-RU" sz="2000" i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Куяновская</a:t>
                      </a:r>
                      <a:r>
                        <a:rPr lang="ru-RU" sz="2000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СОШ</a:t>
                      </a:r>
                    </a:p>
                  </a:txBody>
                  <a:tcPr/>
                </a:tc>
              </a:tr>
              <a:tr h="609676">
                <a:tc>
                  <a:txBody>
                    <a:bodyPr/>
                    <a:lstStyle/>
                    <a:p>
                      <a:r>
                        <a:rPr lang="ru-RU" sz="2000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  <a:endParaRPr lang="ru-RU" sz="2000" i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МБОУ ООШ п.Новый</a:t>
                      </a:r>
                      <a:endParaRPr lang="ru-RU" sz="2000" i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09676">
                <a:tc>
                  <a:txBody>
                    <a:bodyPr/>
                    <a:lstStyle/>
                    <a:p>
                      <a:r>
                        <a:rPr lang="ru-RU" sz="2000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  <a:endParaRPr lang="ru-RU" sz="2000" i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МБОУ </a:t>
                      </a:r>
                      <a:r>
                        <a:rPr lang="ru-RU" sz="2000" i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Беляйская</a:t>
                      </a:r>
                      <a:r>
                        <a:rPr lang="ru-RU" sz="2000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ООШ</a:t>
                      </a:r>
                      <a:endParaRPr lang="ru-RU" sz="2000" i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09676">
                <a:tc>
                  <a:txBody>
                    <a:bodyPr/>
                    <a:lstStyle/>
                    <a:p>
                      <a:r>
                        <a:rPr lang="ru-RU" sz="2000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  <a:endParaRPr lang="ru-RU" sz="2000" i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МБОУ </a:t>
                      </a:r>
                      <a:r>
                        <a:rPr lang="ru-RU" sz="2000" i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Торбеевская</a:t>
                      </a:r>
                      <a:r>
                        <a:rPr lang="ru-RU" sz="2000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ООШ</a:t>
                      </a:r>
                      <a:endParaRPr lang="ru-RU" sz="2000" i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0589" y="231227"/>
            <a:ext cx="727895" cy="735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97651"/>
            <a:ext cx="10972800" cy="1143000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Управление БПЛА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09600" y="1639614"/>
            <a:ext cx="4694238" cy="4403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571743" y="1600201"/>
            <a:ext cx="6220863" cy="4525963"/>
          </a:xfrm>
        </p:spPr>
        <p:txBody>
          <a:bodyPr/>
          <a:lstStyle/>
          <a:p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Программа дополнительного образования: </a:t>
            </a:r>
          </a:p>
          <a:p>
            <a:pPr>
              <a:buNone/>
            </a:pPr>
            <a:endParaRPr lang="ru-RU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МБОУ Первомайская СОШ;</a:t>
            </a:r>
          </a:p>
          <a:p>
            <a:pPr>
              <a:buNone/>
            </a:pPr>
            <a:endParaRPr lang="ru-RU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МБОУ Комсомольская СОШ.</a:t>
            </a:r>
            <a:endParaRPr lang="ru-RU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0589" y="231227"/>
            <a:ext cx="727895" cy="735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0" y="130854"/>
            <a:ext cx="12192000" cy="1143000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КАДРОВАЯ ПОЛИТИКА 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672664" y="1418897"/>
          <a:ext cx="10890981" cy="4123774"/>
        </p:xfrm>
        <a:graphic>
          <a:graphicData uri="http://schemas.openxmlformats.org/drawingml/2006/table">
            <a:tbl>
              <a:tblPr firstRow="1" bandRow="1"/>
              <a:tblGrid>
                <a:gridCol w="3630327"/>
                <a:gridCol w="3630327"/>
                <a:gridCol w="3630327"/>
              </a:tblGrid>
              <a:tr h="2645527">
                <a:tc>
                  <a:txBody>
                    <a:bodyPr/>
                    <a:lstStyle/>
                    <a:p>
                      <a:r>
                        <a:rPr lang="ru-RU" sz="1800" b="0" i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Всего  педагогических работников </a:t>
                      </a:r>
                      <a:endParaRPr lang="ru-RU" sz="1800" b="0" i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i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Работники</a:t>
                      </a:r>
                      <a:r>
                        <a:rPr lang="ru-RU" sz="1800" i="1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 высшим образованием</a:t>
                      </a:r>
                      <a:endParaRPr lang="ru-RU" sz="1800" i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i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Работники,</a:t>
                      </a:r>
                      <a:r>
                        <a:rPr lang="ru-RU" sz="1800" i="1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имеющие первую и высшую квалификационную категорию </a:t>
                      </a:r>
                      <a:endParaRPr lang="ru-RU" sz="1800" i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478247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268</a:t>
                      </a:r>
                      <a:r>
                        <a:rPr lang="ru-RU" sz="1800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человек</a:t>
                      </a:r>
                      <a:endParaRPr lang="ru-RU" sz="1800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 человек , 75 % от числа педагогов </a:t>
                      </a:r>
                      <a:endParaRPr lang="ru-RU" sz="1800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180 человек</a:t>
                      </a:r>
                      <a:r>
                        <a:rPr lang="ru-RU" sz="1800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, 67 % от числа педагогов</a:t>
                      </a:r>
                      <a:endParaRPr lang="ru-RU" sz="1800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706133" y="5836637"/>
            <a:ext cx="109137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данный момент в 3 образовательных организациях района имеется 7 актуальных вакансий педагогических работников 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0589" y="231227"/>
            <a:ext cx="727895" cy="735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30551"/>
            <a:ext cx="12192000" cy="114300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ПОВЫШЕНИЕ КВАЛИФИКАЦИИ 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33047" y="1760190"/>
          <a:ext cx="10902462" cy="4907897"/>
        </p:xfrm>
        <a:graphic>
          <a:graphicData uri="http://schemas.openxmlformats.org/drawingml/2006/table">
            <a:tbl>
              <a:tblPr firstRow="1" bandRow="1"/>
              <a:tblGrid>
                <a:gridCol w="3775010"/>
                <a:gridCol w="3563726"/>
                <a:gridCol w="3563726"/>
              </a:tblGrid>
              <a:tr h="2709881">
                <a:tc>
                  <a:txBody>
                    <a:bodyPr/>
                    <a:lstStyle/>
                    <a:p>
                      <a:r>
                        <a:rPr lang="ru-RU" i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Педагоги , которые прошли курсовую подготовку(в</a:t>
                      </a:r>
                      <a:r>
                        <a:rPr lang="ru-RU" i="1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чел</a:t>
                      </a:r>
                      <a:r>
                        <a:rPr lang="en-US" i="1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i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lang="ru-RU" i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i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Педагоги , которые прошли курсовую подготовку(в</a:t>
                      </a:r>
                      <a:r>
                        <a:rPr lang="en-US" i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% )</a:t>
                      </a:r>
                      <a:endParaRPr lang="ru-RU" i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i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r>
                        <a:rPr lang="ru-RU" i="1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i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099008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142</a:t>
                      </a:r>
                      <a:endParaRPr lang="ru-RU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  <a:endParaRPr lang="ru-RU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  <a:endParaRPr lang="ru-RU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099008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125</a:t>
                      </a:r>
                      <a:endParaRPr lang="ru-RU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46,6</a:t>
                      </a:r>
                      <a:endParaRPr lang="ru-RU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  <a:endParaRPr lang="ru-RU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0589" y="231227"/>
            <a:ext cx="727895" cy="735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ЦЕЛЕВОЕ ОБУЧЕНИЕ</a:t>
            </a:r>
            <a:endParaRPr lang="ru-RU" sz="3600" b="1" dirty="0">
              <a:solidFill>
                <a:schemeClr val="accent1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2025 год-  1 ;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2026 год- 0 ;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2027 год-3;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2028 год-4;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2029 год-2.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10 студентов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0589" y="231227"/>
            <a:ext cx="727895" cy="735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9528" y="-323556"/>
            <a:ext cx="10947278" cy="114300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ДОСТИЖЕНИЯ ПЕДАГОГОВ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0" y="844062"/>
            <a:ext cx="12192000" cy="6013938"/>
          </a:xfrm>
        </p:spPr>
        <p:txBody>
          <a:bodyPr>
            <a:noAutofit/>
          </a:bodyPr>
          <a:lstStyle/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Фетисова Татьяна Дмитриевна., учитель школы п. Новый,  Всероссийский конкурс «Мой лучший урок», 3 место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Патраков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Игорь Викторович- тренер – преподаватель  Первомайской спортивной школы , победитель регионального  конкурса «Сердце отдаю детям»,  в номинации «Физическая культура».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Белый Андрей  Николаевич- тренер –преподаватель Первомайской спортивной школы, Победитель  Всероссийского  конкурса «Магнит футбола» для педагогических работников образовательных организаций, реализующих проект «Футбол в школе» ;</a:t>
            </a:r>
          </a:p>
          <a:p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Манченко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Надежда  Дмитриевна – учитель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Улу-Юльской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школы Победитель Регионального  конкурса «Лучший педагог-эколог – 2023» 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Горбунов Сергей Владимирович- педагог дополнительного  образования ЦДОД,  победитель «Регионального этапа Всероссийского конкурса  дополнительных программ», диплом 1 степени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Кротова Наталья  Анатольевна.,- директор Центра дополнительного образования ,  Победитель Регионального конкурса « Лидер в образовании» .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0589" y="231227"/>
            <a:ext cx="727895" cy="735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9528" y="-323556"/>
            <a:ext cx="10947278" cy="1143000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НОВОЕ В РАБОТЕ ПЕДАГОГОВ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0" y="844062"/>
            <a:ext cx="12192000" cy="6013938"/>
          </a:xfrm>
        </p:spPr>
        <p:txBody>
          <a:bodyPr>
            <a:noAutofit/>
          </a:bodyPr>
          <a:lstStyle/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0589" y="231227"/>
            <a:ext cx="727895" cy="735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object 9"/>
          <p:cNvSpPr/>
          <p:nvPr/>
        </p:nvSpPr>
        <p:spPr>
          <a:xfrm>
            <a:off x="719528" y="1169233"/>
            <a:ext cx="2743200" cy="4748147"/>
          </a:xfrm>
          <a:custGeom>
            <a:avLst/>
            <a:gdLst/>
            <a:ahLst/>
            <a:cxnLst/>
            <a:rect l="l" t="t" r="r" b="b"/>
            <a:pathLst>
              <a:path w="2443480" h="4617720">
                <a:moveTo>
                  <a:pt x="0" y="213360"/>
                </a:moveTo>
                <a:lnTo>
                  <a:pt x="5633" y="164432"/>
                </a:lnTo>
                <a:lnTo>
                  <a:pt x="21678" y="119520"/>
                </a:lnTo>
                <a:lnTo>
                  <a:pt x="46857" y="79905"/>
                </a:lnTo>
                <a:lnTo>
                  <a:pt x="79888" y="46866"/>
                </a:lnTo>
                <a:lnTo>
                  <a:pt x="119492" y="21682"/>
                </a:lnTo>
                <a:lnTo>
                  <a:pt x="164388" y="5633"/>
                </a:lnTo>
                <a:lnTo>
                  <a:pt x="213296" y="0"/>
                </a:lnTo>
                <a:lnTo>
                  <a:pt x="2229612" y="0"/>
                </a:lnTo>
                <a:lnTo>
                  <a:pt x="2278539" y="5633"/>
                </a:lnTo>
                <a:lnTo>
                  <a:pt x="2323451" y="21682"/>
                </a:lnTo>
                <a:lnTo>
                  <a:pt x="2363066" y="46866"/>
                </a:lnTo>
                <a:lnTo>
                  <a:pt x="2396105" y="79905"/>
                </a:lnTo>
                <a:lnTo>
                  <a:pt x="2421289" y="119520"/>
                </a:lnTo>
                <a:lnTo>
                  <a:pt x="2437338" y="164432"/>
                </a:lnTo>
                <a:lnTo>
                  <a:pt x="2442972" y="213360"/>
                </a:lnTo>
                <a:lnTo>
                  <a:pt x="2442972" y="4404423"/>
                </a:lnTo>
                <a:lnTo>
                  <a:pt x="2437338" y="4453331"/>
                </a:lnTo>
                <a:lnTo>
                  <a:pt x="2421289" y="4498227"/>
                </a:lnTo>
                <a:lnTo>
                  <a:pt x="2396105" y="4537831"/>
                </a:lnTo>
                <a:lnTo>
                  <a:pt x="2363066" y="4570862"/>
                </a:lnTo>
                <a:lnTo>
                  <a:pt x="2323451" y="4596041"/>
                </a:lnTo>
                <a:lnTo>
                  <a:pt x="2278539" y="4612086"/>
                </a:lnTo>
                <a:lnTo>
                  <a:pt x="2229612" y="4617720"/>
                </a:lnTo>
                <a:lnTo>
                  <a:pt x="213296" y="4617720"/>
                </a:lnTo>
                <a:lnTo>
                  <a:pt x="164388" y="4612086"/>
                </a:lnTo>
                <a:lnTo>
                  <a:pt x="119492" y="4596041"/>
                </a:lnTo>
                <a:lnTo>
                  <a:pt x="79888" y="4570862"/>
                </a:lnTo>
                <a:lnTo>
                  <a:pt x="46857" y="4537831"/>
                </a:lnTo>
                <a:lnTo>
                  <a:pt x="21678" y="4498227"/>
                </a:lnTo>
                <a:lnTo>
                  <a:pt x="5633" y="4453331"/>
                </a:lnTo>
                <a:lnTo>
                  <a:pt x="0" y="4404423"/>
                </a:lnTo>
                <a:lnTo>
                  <a:pt x="0" y="213360"/>
                </a:lnTo>
                <a:close/>
              </a:path>
            </a:pathLst>
          </a:custGeom>
          <a:ln w="19812">
            <a:solidFill>
              <a:srgbClr val="009CA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9"/>
          <p:cNvSpPr/>
          <p:nvPr/>
        </p:nvSpPr>
        <p:spPr>
          <a:xfrm>
            <a:off x="3582649" y="1212217"/>
            <a:ext cx="2803161" cy="4723887"/>
          </a:xfrm>
          <a:custGeom>
            <a:avLst/>
            <a:gdLst/>
            <a:ahLst/>
            <a:cxnLst/>
            <a:rect l="l" t="t" r="r" b="b"/>
            <a:pathLst>
              <a:path w="2443480" h="4617720">
                <a:moveTo>
                  <a:pt x="0" y="213360"/>
                </a:moveTo>
                <a:lnTo>
                  <a:pt x="5633" y="164432"/>
                </a:lnTo>
                <a:lnTo>
                  <a:pt x="21678" y="119520"/>
                </a:lnTo>
                <a:lnTo>
                  <a:pt x="46857" y="79905"/>
                </a:lnTo>
                <a:lnTo>
                  <a:pt x="79888" y="46866"/>
                </a:lnTo>
                <a:lnTo>
                  <a:pt x="119492" y="21682"/>
                </a:lnTo>
                <a:lnTo>
                  <a:pt x="164388" y="5633"/>
                </a:lnTo>
                <a:lnTo>
                  <a:pt x="213296" y="0"/>
                </a:lnTo>
                <a:lnTo>
                  <a:pt x="2229612" y="0"/>
                </a:lnTo>
                <a:lnTo>
                  <a:pt x="2278539" y="5633"/>
                </a:lnTo>
                <a:lnTo>
                  <a:pt x="2323451" y="21682"/>
                </a:lnTo>
                <a:lnTo>
                  <a:pt x="2363066" y="46866"/>
                </a:lnTo>
                <a:lnTo>
                  <a:pt x="2396105" y="79905"/>
                </a:lnTo>
                <a:lnTo>
                  <a:pt x="2421289" y="119520"/>
                </a:lnTo>
                <a:lnTo>
                  <a:pt x="2437338" y="164432"/>
                </a:lnTo>
                <a:lnTo>
                  <a:pt x="2442972" y="213360"/>
                </a:lnTo>
                <a:lnTo>
                  <a:pt x="2442972" y="4404423"/>
                </a:lnTo>
                <a:lnTo>
                  <a:pt x="2437338" y="4453331"/>
                </a:lnTo>
                <a:lnTo>
                  <a:pt x="2421289" y="4498227"/>
                </a:lnTo>
                <a:lnTo>
                  <a:pt x="2396105" y="4537831"/>
                </a:lnTo>
                <a:lnTo>
                  <a:pt x="2363066" y="4570862"/>
                </a:lnTo>
                <a:lnTo>
                  <a:pt x="2323451" y="4596041"/>
                </a:lnTo>
                <a:lnTo>
                  <a:pt x="2278539" y="4612086"/>
                </a:lnTo>
                <a:lnTo>
                  <a:pt x="2229612" y="4617720"/>
                </a:lnTo>
                <a:lnTo>
                  <a:pt x="213296" y="4617720"/>
                </a:lnTo>
                <a:lnTo>
                  <a:pt x="164388" y="4612086"/>
                </a:lnTo>
                <a:lnTo>
                  <a:pt x="119492" y="4596041"/>
                </a:lnTo>
                <a:lnTo>
                  <a:pt x="79888" y="4570862"/>
                </a:lnTo>
                <a:lnTo>
                  <a:pt x="46857" y="4537831"/>
                </a:lnTo>
                <a:lnTo>
                  <a:pt x="21678" y="4498227"/>
                </a:lnTo>
                <a:lnTo>
                  <a:pt x="5633" y="4453331"/>
                </a:lnTo>
                <a:lnTo>
                  <a:pt x="0" y="4404423"/>
                </a:lnTo>
                <a:lnTo>
                  <a:pt x="0" y="213360"/>
                </a:lnTo>
                <a:close/>
              </a:path>
            </a:pathLst>
          </a:custGeom>
          <a:ln w="19812">
            <a:solidFill>
              <a:srgbClr val="009CA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9"/>
          <p:cNvSpPr/>
          <p:nvPr/>
        </p:nvSpPr>
        <p:spPr>
          <a:xfrm>
            <a:off x="6430781" y="1184222"/>
            <a:ext cx="2698230" cy="4678193"/>
          </a:xfrm>
          <a:custGeom>
            <a:avLst/>
            <a:gdLst/>
            <a:ahLst/>
            <a:cxnLst/>
            <a:rect l="l" t="t" r="r" b="b"/>
            <a:pathLst>
              <a:path w="2443480" h="4617720">
                <a:moveTo>
                  <a:pt x="0" y="213360"/>
                </a:moveTo>
                <a:lnTo>
                  <a:pt x="5633" y="164432"/>
                </a:lnTo>
                <a:lnTo>
                  <a:pt x="21678" y="119520"/>
                </a:lnTo>
                <a:lnTo>
                  <a:pt x="46857" y="79905"/>
                </a:lnTo>
                <a:lnTo>
                  <a:pt x="79888" y="46866"/>
                </a:lnTo>
                <a:lnTo>
                  <a:pt x="119492" y="21682"/>
                </a:lnTo>
                <a:lnTo>
                  <a:pt x="164388" y="5633"/>
                </a:lnTo>
                <a:lnTo>
                  <a:pt x="213296" y="0"/>
                </a:lnTo>
                <a:lnTo>
                  <a:pt x="2229612" y="0"/>
                </a:lnTo>
                <a:lnTo>
                  <a:pt x="2278539" y="5633"/>
                </a:lnTo>
                <a:lnTo>
                  <a:pt x="2323451" y="21682"/>
                </a:lnTo>
                <a:lnTo>
                  <a:pt x="2363066" y="46866"/>
                </a:lnTo>
                <a:lnTo>
                  <a:pt x="2396105" y="79905"/>
                </a:lnTo>
                <a:lnTo>
                  <a:pt x="2421289" y="119520"/>
                </a:lnTo>
                <a:lnTo>
                  <a:pt x="2437338" y="164432"/>
                </a:lnTo>
                <a:lnTo>
                  <a:pt x="2442972" y="213360"/>
                </a:lnTo>
                <a:lnTo>
                  <a:pt x="2442972" y="4404423"/>
                </a:lnTo>
                <a:lnTo>
                  <a:pt x="2437338" y="4453331"/>
                </a:lnTo>
                <a:lnTo>
                  <a:pt x="2421289" y="4498227"/>
                </a:lnTo>
                <a:lnTo>
                  <a:pt x="2396105" y="4537831"/>
                </a:lnTo>
                <a:lnTo>
                  <a:pt x="2363066" y="4570862"/>
                </a:lnTo>
                <a:lnTo>
                  <a:pt x="2323451" y="4596041"/>
                </a:lnTo>
                <a:lnTo>
                  <a:pt x="2278539" y="4612086"/>
                </a:lnTo>
                <a:lnTo>
                  <a:pt x="2229612" y="4617720"/>
                </a:lnTo>
                <a:lnTo>
                  <a:pt x="213296" y="4617720"/>
                </a:lnTo>
                <a:lnTo>
                  <a:pt x="164388" y="4612086"/>
                </a:lnTo>
                <a:lnTo>
                  <a:pt x="119492" y="4596041"/>
                </a:lnTo>
                <a:lnTo>
                  <a:pt x="79888" y="4570862"/>
                </a:lnTo>
                <a:lnTo>
                  <a:pt x="46857" y="4537831"/>
                </a:lnTo>
                <a:lnTo>
                  <a:pt x="21678" y="4498227"/>
                </a:lnTo>
                <a:lnTo>
                  <a:pt x="5633" y="4453331"/>
                </a:lnTo>
                <a:lnTo>
                  <a:pt x="0" y="4404423"/>
                </a:lnTo>
                <a:lnTo>
                  <a:pt x="0" y="213360"/>
                </a:lnTo>
                <a:close/>
              </a:path>
            </a:pathLst>
          </a:custGeom>
          <a:ln w="19812">
            <a:solidFill>
              <a:srgbClr val="009CA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Прямоугольник 7"/>
          <p:cNvSpPr/>
          <p:nvPr/>
        </p:nvSpPr>
        <p:spPr>
          <a:xfrm>
            <a:off x="779489" y="1274164"/>
            <a:ext cx="2668249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8419" marR="55244" algn="ctr">
              <a:lnSpc>
                <a:spcPct val="100000"/>
              </a:lnSpc>
              <a:spcBef>
                <a:spcPts val="100"/>
              </a:spcBef>
            </a:pPr>
            <a:r>
              <a:rPr lang="ru-RU" sz="1600" spc="-45" dirty="0" smtClean="0">
                <a:latin typeface="Times New Roman" pitchFamily="18" charset="0"/>
                <a:cs typeface="Times New Roman" pitchFamily="18" charset="0"/>
              </a:rPr>
              <a:t>Утвердили</a:t>
            </a:r>
            <a:r>
              <a:rPr lang="ru-RU" sz="1600" spc="-7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spc="-40" dirty="0" smtClean="0">
                <a:latin typeface="Times New Roman" pitchFamily="18" charset="0"/>
                <a:cs typeface="Times New Roman" pitchFamily="18" charset="0"/>
              </a:rPr>
              <a:t>новые</a:t>
            </a:r>
            <a:r>
              <a:rPr lang="ru-RU" sz="1600" b="1" spc="3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spc="-10" dirty="0" smtClean="0">
                <a:latin typeface="Times New Roman" pitchFamily="18" charset="0"/>
                <a:cs typeface="Times New Roman" pitchFamily="18" charset="0"/>
              </a:rPr>
              <a:t>правила </a:t>
            </a:r>
            <a:r>
              <a:rPr lang="ru-RU" sz="1600" b="1" spc="-20" dirty="0" smtClean="0">
                <a:latin typeface="Times New Roman" pitchFamily="18" charset="0"/>
                <a:cs typeface="Times New Roman" pitchFamily="18" charset="0"/>
              </a:rPr>
              <a:t>электронного</a:t>
            </a:r>
            <a:r>
              <a:rPr lang="ru-RU" sz="1600" b="1" spc="-4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spc="-20" dirty="0" smtClean="0">
                <a:latin typeface="Times New Roman" pitchFamily="18" charset="0"/>
                <a:cs typeface="Times New Roman" pitchFamily="18" charset="0"/>
              </a:rPr>
              <a:t>обучения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spc="-5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600" b="1" spc="-10" dirty="0" smtClean="0">
                <a:latin typeface="Times New Roman" pitchFamily="18" charset="0"/>
                <a:cs typeface="Times New Roman" pitchFamily="18" charset="0"/>
              </a:rPr>
              <a:t>дистанционных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476250" marR="471170" algn="ctr">
              <a:lnSpc>
                <a:spcPct val="100000"/>
              </a:lnSpc>
            </a:pPr>
            <a:r>
              <a:rPr lang="ru-RU" sz="1600" b="1" spc="-45" dirty="0" smtClean="0">
                <a:latin typeface="Times New Roman" pitchFamily="18" charset="0"/>
                <a:cs typeface="Times New Roman" pitchFamily="18" charset="0"/>
              </a:rPr>
              <a:t>технологий</a:t>
            </a:r>
            <a:r>
              <a:rPr lang="ru-RU" sz="1600" b="1" spc="-1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spc="-50" dirty="0" smtClean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1600" spc="-10" dirty="0" smtClean="0">
                <a:latin typeface="Times New Roman" pitchFamily="18" charset="0"/>
                <a:cs typeface="Times New Roman" pitchFamily="18" charset="0"/>
              </a:rPr>
              <a:t>постановление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1905" algn="ctr">
              <a:lnSpc>
                <a:spcPct val="100000"/>
              </a:lnSpc>
            </a:pPr>
            <a:r>
              <a:rPr lang="ru-RU" sz="1600" spc="-45" dirty="0" smtClean="0">
                <a:latin typeface="Times New Roman" pitchFamily="18" charset="0"/>
                <a:cs typeface="Times New Roman" pitchFamily="18" charset="0"/>
              </a:rPr>
              <a:t>Правительства</a:t>
            </a:r>
            <a:r>
              <a:rPr lang="ru-RU" sz="1600" spc="-3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spc="-55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sz="1600" spc="-60" dirty="0" smtClean="0">
                <a:latin typeface="Times New Roman" pitchFamily="18" charset="0"/>
                <a:cs typeface="Times New Roman" pitchFamily="18" charset="0"/>
              </a:rPr>
              <a:t>1110.2023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00000"/>
              </a:lnSpc>
            </a:pPr>
            <a:r>
              <a:rPr lang="ru-RU" sz="1600" spc="-100" dirty="0" smtClean="0">
                <a:latin typeface="Times New Roman" pitchFamily="18" charset="0"/>
                <a:cs typeface="Times New Roman" pitchFamily="18" charset="0"/>
              </a:rPr>
              <a:t>№</a:t>
            </a:r>
            <a:r>
              <a:rPr lang="ru-RU" sz="1600" spc="-8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spc="-114" dirty="0" smtClean="0">
                <a:latin typeface="Times New Roman" pitchFamily="18" charset="0"/>
                <a:cs typeface="Times New Roman" pitchFamily="18" charset="0"/>
              </a:rPr>
              <a:t>1678.</a:t>
            </a:r>
            <a:r>
              <a:rPr lang="ru-RU" sz="1600" spc="-4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spc="-20" dirty="0" smtClean="0">
                <a:latin typeface="Times New Roman" pitchFamily="18" charset="0"/>
                <a:cs typeface="Times New Roman" pitchFamily="18" charset="0"/>
              </a:rPr>
              <a:t>Эти</a:t>
            </a:r>
            <a:r>
              <a:rPr lang="ru-RU" sz="1600" spc="-7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spc="-10" dirty="0" smtClean="0">
                <a:latin typeface="Times New Roman" pitchFamily="18" charset="0"/>
                <a:cs typeface="Times New Roman" pitchFamily="18" charset="0"/>
              </a:rPr>
              <a:t>правила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15240" marR="8255" algn="ctr">
              <a:lnSpc>
                <a:spcPct val="100000"/>
              </a:lnSpc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распространяются</a:t>
            </a:r>
            <a:r>
              <a:rPr lang="ru-RU" sz="1600" spc="-3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ru-RU" sz="1600" spc="-4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spc="-25" dirty="0" smtClean="0">
                <a:latin typeface="Times New Roman" pitchFamily="18" charset="0"/>
                <a:cs typeface="Times New Roman" pitchFamily="18" charset="0"/>
              </a:rPr>
              <a:t>все </a:t>
            </a:r>
            <a:r>
              <a:rPr lang="ru-RU" sz="1600" spc="-55" dirty="0" smtClean="0">
                <a:latin typeface="Times New Roman" pitchFamily="18" charset="0"/>
                <a:cs typeface="Times New Roman" pitchFamily="18" charset="0"/>
              </a:rPr>
              <a:t>школы,</a:t>
            </a:r>
            <a:r>
              <a:rPr lang="ru-RU" sz="1600" spc="-6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spc="-60" dirty="0" smtClean="0">
                <a:latin typeface="Times New Roman" pitchFamily="18" charset="0"/>
                <a:cs typeface="Times New Roman" pitchFamily="18" charset="0"/>
              </a:rPr>
              <a:t>так</a:t>
            </a:r>
            <a:r>
              <a:rPr lang="ru-RU" sz="1600" spc="-6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spc="-60" dirty="0" smtClean="0">
                <a:latin typeface="Times New Roman" pitchFamily="18" charset="0"/>
                <a:cs typeface="Times New Roman" pitchFamily="18" charset="0"/>
              </a:rPr>
              <a:t>как</a:t>
            </a:r>
            <a:r>
              <a:rPr lang="ru-RU" sz="1600" spc="-7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spc="-10" dirty="0" smtClean="0">
                <a:latin typeface="Times New Roman" pitchFamily="18" charset="0"/>
                <a:cs typeface="Times New Roman" pitchFamily="18" charset="0"/>
              </a:rPr>
              <a:t>регулируют </a:t>
            </a:r>
            <a:r>
              <a:rPr lang="ru-RU" sz="1600" spc="-165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1600" spc="-3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том</a:t>
            </a:r>
            <a:r>
              <a:rPr lang="ru-RU" sz="1600" spc="-2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spc="-25" dirty="0" smtClean="0">
                <a:latin typeface="Times New Roman" pitchFamily="18" charset="0"/>
                <a:cs typeface="Times New Roman" pitchFamily="18" charset="0"/>
              </a:rPr>
              <a:t>числе</a:t>
            </a:r>
            <a:r>
              <a:rPr lang="ru-RU" sz="1600" spc="-5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spc="-20" dirty="0" smtClean="0">
                <a:latin typeface="Times New Roman" pitchFamily="18" charset="0"/>
                <a:cs typeface="Times New Roman" pitchFamily="18" charset="0"/>
              </a:rPr>
              <a:t>использование </a:t>
            </a:r>
            <a:r>
              <a:rPr lang="ru-RU" sz="1600" spc="-50" dirty="0" smtClean="0">
                <a:latin typeface="Times New Roman" pitchFamily="18" charset="0"/>
                <a:cs typeface="Times New Roman" pitchFamily="18" charset="0"/>
              </a:rPr>
              <a:t>электронных</a:t>
            </a:r>
            <a:r>
              <a:rPr lang="ru-RU" sz="1600" spc="-2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spc="-10" dirty="0" smtClean="0">
                <a:latin typeface="Times New Roman" pitchFamily="18" charset="0"/>
                <a:cs typeface="Times New Roman" pitchFamily="18" charset="0"/>
              </a:rPr>
              <a:t>средств </a:t>
            </a:r>
            <a:r>
              <a:rPr lang="ru-RU" sz="1600" spc="-60" dirty="0" smtClean="0">
                <a:latin typeface="Times New Roman" pitchFamily="18" charset="0"/>
                <a:cs typeface="Times New Roman" pitchFamily="18" charset="0"/>
              </a:rPr>
              <a:t>обучения.</a:t>
            </a:r>
            <a:r>
              <a:rPr lang="ru-RU" sz="1600" spc="-4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Все</a:t>
            </a:r>
            <a:r>
              <a:rPr lang="ru-RU" sz="1600" spc="-5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spc="-10" dirty="0" smtClean="0">
                <a:latin typeface="Times New Roman" pitchFamily="18" charset="0"/>
                <a:cs typeface="Times New Roman" pitchFamily="18" charset="0"/>
              </a:rPr>
              <a:t>основные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12700" marR="5080" indent="506095">
              <a:lnSpc>
                <a:spcPct val="100000"/>
              </a:lnSpc>
              <a:spcBef>
                <a:spcPts val="5"/>
              </a:spcBef>
            </a:pPr>
            <a:r>
              <a:rPr lang="ru-RU" sz="1600" spc="-10" dirty="0" smtClean="0">
                <a:latin typeface="Times New Roman" pitchFamily="18" charset="0"/>
                <a:cs typeface="Times New Roman" pitchFamily="18" charset="0"/>
              </a:rPr>
              <a:t>вопросы</a:t>
            </a:r>
            <a:r>
              <a:rPr lang="ru-RU" sz="1600" spc="-8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spc="-20" dirty="0" smtClean="0">
                <a:latin typeface="Times New Roman" pitchFamily="18" charset="0"/>
                <a:cs typeface="Times New Roman" pitchFamily="18" charset="0"/>
              </a:rPr>
              <a:t>надо </a:t>
            </a:r>
            <a:r>
              <a:rPr lang="ru-RU" sz="1600" spc="-45" dirty="0" smtClean="0">
                <a:latin typeface="Times New Roman" pitchFamily="18" charset="0"/>
                <a:cs typeface="Times New Roman" pitchFamily="18" charset="0"/>
              </a:rPr>
              <a:t>урегулировать</a:t>
            </a:r>
            <a:r>
              <a:rPr lang="ru-RU" sz="1600" spc="-4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spc="-165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1600" spc="-4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spc="-10" dirty="0" smtClean="0">
                <a:latin typeface="Times New Roman" pitchFamily="18" charset="0"/>
                <a:cs typeface="Times New Roman" pitchFamily="18" charset="0"/>
              </a:rPr>
              <a:t>локальном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316230">
              <a:lnSpc>
                <a:spcPct val="100000"/>
              </a:lnSpc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нормативном</a:t>
            </a:r>
            <a:r>
              <a:rPr lang="ru-RU" sz="1600" spc="15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spc="-20" dirty="0" smtClean="0">
                <a:latin typeface="Times New Roman" pitchFamily="18" charset="0"/>
                <a:cs typeface="Times New Roman" pitchFamily="18" charset="0"/>
              </a:rPr>
              <a:t>акте.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object 14"/>
          <p:cNvSpPr txBox="1"/>
          <p:nvPr/>
        </p:nvSpPr>
        <p:spPr>
          <a:xfrm>
            <a:off x="3642610" y="1276662"/>
            <a:ext cx="2638269" cy="34599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6515" marR="49530" indent="272415">
              <a:lnSpc>
                <a:spcPct val="100000"/>
              </a:lnSpc>
              <a:spcBef>
                <a:spcPts val="100"/>
              </a:spcBef>
            </a:pPr>
            <a:r>
              <a:rPr sz="1600" b="1" spc="-35" dirty="0">
                <a:latin typeface="Times New Roman" pitchFamily="18" charset="0"/>
                <a:cs typeface="Times New Roman" pitchFamily="18" charset="0"/>
              </a:rPr>
              <a:t>Обновили</a:t>
            </a:r>
            <a:r>
              <a:rPr sz="1600" b="1" spc="-4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600" b="1" spc="-10" dirty="0">
                <a:latin typeface="Times New Roman" pitchFamily="18" charset="0"/>
                <a:cs typeface="Times New Roman" pitchFamily="18" charset="0"/>
              </a:rPr>
              <a:t>правила </a:t>
            </a:r>
            <a:r>
              <a:rPr sz="1600" b="1" spc="-30" dirty="0">
                <a:latin typeface="Times New Roman" pitchFamily="18" charset="0"/>
                <a:cs typeface="Times New Roman" pitchFamily="18" charset="0"/>
              </a:rPr>
              <a:t>оказания</a:t>
            </a:r>
            <a:r>
              <a:rPr sz="1600" b="1" spc="-2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600" b="1" spc="-20" dirty="0">
                <a:latin typeface="Times New Roman" pitchFamily="18" charset="0"/>
                <a:cs typeface="Times New Roman" pitchFamily="18" charset="0"/>
              </a:rPr>
              <a:t>первой</a:t>
            </a:r>
            <a:r>
              <a:rPr sz="1600" b="1" spc="-3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600" b="1" spc="-10" dirty="0">
                <a:latin typeface="Times New Roman" pitchFamily="18" charset="0"/>
                <a:cs typeface="Times New Roman" pitchFamily="18" charset="0"/>
              </a:rPr>
              <a:t>помощи</a:t>
            </a:r>
            <a:endParaRPr sz="1600">
              <a:latin typeface="Times New Roman" pitchFamily="18" charset="0"/>
              <a:cs typeface="Times New Roman" pitchFamily="18" charset="0"/>
            </a:endParaRPr>
          </a:p>
          <a:p>
            <a:pPr marL="1270" algn="ctr">
              <a:lnSpc>
                <a:spcPct val="100000"/>
              </a:lnSpc>
            </a:pPr>
            <a:r>
              <a:rPr sz="1600" dirty="0">
                <a:latin typeface="Times New Roman" pitchFamily="18" charset="0"/>
                <a:cs typeface="Times New Roman" pitchFamily="18" charset="0"/>
              </a:rPr>
              <a:t>—</a:t>
            </a:r>
            <a:r>
              <a:rPr sz="1600" spc="-7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600" spc="-35" dirty="0">
                <a:latin typeface="Times New Roman" pitchFamily="18" charset="0"/>
                <a:cs typeface="Times New Roman" pitchFamily="18" charset="0"/>
              </a:rPr>
              <a:t>приказ</a:t>
            </a:r>
            <a:r>
              <a:rPr sz="1600" spc="-7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600" spc="-10" dirty="0">
                <a:latin typeface="Times New Roman" pitchFamily="18" charset="0"/>
                <a:cs typeface="Times New Roman" pitchFamily="18" charset="0"/>
              </a:rPr>
              <a:t>Минздрава</a:t>
            </a:r>
            <a:r>
              <a:rPr sz="1600" spc="-8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600" spc="-25" dirty="0">
                <a:latin typeface="Times New Roman" pitchFamily="18" charset="0"/>
                <a:cs typeface="Times New Roman" pitchFamily="18" charset="0"/>
              </a:rPr>
              <a:t>от</a:t>
            </a:r>
            <a:endParaRPr sz="160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00000"/>
              </a:lnSpc>
            </a:pPr>
            <a:r>
              <a:rPr sz="1600" spc="-110" dirty="0">
                <a:latin typeface="Times New Roman" pitchFamily="18" charset="0"/>
                <a:cs typeface="Times New Roman" pitchFamily="18" charset="0"/>
              </a:rPr>
              <a:t>03.05.2024</a:t>
            </a:r>
            <a:r>
              <a:rPr sz="1600" spc="-2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600" spc="-105" dirty="0">
                <a:latin typeface="Times New Roman" pitchFamily="18" charset="0"/>
                <a:cs typeface="Times New Roman" pitchFamily="18" charset="0"/>
              </a:rPr>
              <a:t>№</a:t>
            </a:r>
            <a:r>
              <a:rPr sz="1600" spc="-7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600" spc="-10" dirty="0">
                <a:latin typeface="Times New Roman" pitchFamily="18" charset="0"/>
                <a:cs typeface="Times New Roman" pitchFamily="18" charset="0"/>
              </a:rPr>
              <a:t>220н.</a:t>
            </a:r>
            <a:endParaRPr sz="1600">
              <a:latin typeface="Times New Roman" pitchFamily="18" charset="0"/>
              <a:cs typeface="Times New Roman" pitchFamily="18" charset="0"/>
            </a:endParaRPr>
          </a:p>
          <a:p>
            <a:pPr marL="12700" marR="5080" algn="ctr">
              <a:lnSpc>
                <a:spcPct val="100000"/>
              </a:lnSpc>
            </a:pPr>
            <a:r>
              <a:rPr sz="1600" spc="-45" dirty="0">
                <a:latin typeface="Times New Roman" pitchFamily="18" charset="0"/>
                <a:cs typeface="Times New Roman" pitchFamily="18" charset="0"/>
              </a:rPr>
              <a:t>Утвердили</a:t>
            </a:r>
            <a:r>
              <a:rPr sz="1600" spc="2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600" dirty="0">
                <a:latin typeface="Times New Roman" pitchFamily="18" charset="0"/>
                <a:cs typeface="Times New Roman" pitchFamily="18" charset="0"/>
              </a:rPr>
              <a:t>общий</a:t>
            </a:r>
            <a:r>
              <a:rPr sz="1600" spc="4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600" spc="-40" dirty="0">
                <a:latin typeface="Times New Roman" pitchFamily="18" charset="0"/>
                <a:cs typeface="Times New Roman" pitchFamily="18" charset="0"/>
              </a:rPr>
              <a:t>порядок, </a:t>
            </a:r>
            <a:r>
              <a:rPr sz="1600" spc="-10" dirty="0">
                <a:latin typeface="Times New Roman" pitchFamily="18" charset="0"/>
                <a:cs typeface="Times New Roman" pitchFamily="18" charset="0"/>
              </a:rPr>
              <a:t>скорректировали</a:t>
            </a:r>
            <a:endParaRPr sz="1600">
              <a:latin typeface="Times New Roman" pitchFamily="18" charset="0"/>
              <a:cs typeface="Times New Roman" pitchFamily="18" charset="0"/>
            </a:endParaRPr>
          </a:p>
          <a:p>
            <a:pPr marL="157480" marR="148590" algn="ctr">
              <a:lnSpc>
                <a:spcPct val="100000"/>
              </a:lnSpc>
            </a:pPr>
            <a:r>
              <a:rPr sz="1600" spc="-40" dirty="0">
                <a:latin typeface="Times New Roman" pitchFamily="18" charset="0"/>
                <a:cs typeface="Times New Roman" pitchFamily="18" charset="0"/>
              </a:rPr>
              <a:t>состояния,</a:t>
            </a:r>
            <a:r>
              <a:rPr sz="1600" spc="-4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600" spc="-10" dirty="0">
                <a:latin typeface="Times New Roman" pitchFamily="18" charset="0"/>
                <a:cs typeface="Times New Roman" pitchFamily="18" charset="0"/>
              </a:rPr>
              <a:t>при</a:t>
            </a:r>
            <a:r>
              <a:rPr sz="1600" spc="-9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600" spc="-50" dirty="0">
                <a:latin typeface="Times New Roman" pitchFamily="18" charset="0"/>
                <a:cs typeface="Times New Roman" pitchFamily="18" charset="0"/>
              </a:rPr>
              <a:t>которых </a:t>
            </a:r>
            <a:r>
              <a:rPr sz="1600" spc="-55" dirty="0">
                <a:latin typeface="Times New Roman" pitchFamily="18" charset="0"/>
                <a:cs typeface="Times New Roman" pitchFamily="18" charset="0"/>
              </a:rPr>
              <a:t>оказывают</a:t>
            </a:r>
            <a:r>
              <a:rPr sz="1600" spc="-5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600" spc="-10" dirty="0">
                <a:latin typeface="Times New Roman" pitchFamily="18" charset="0"/>
                <a:cs typeface="Times New Roman" pitchFamily="18" charset="0"/>
              </a:rPr>
              <a:t>первую</a:t>
            </a:r>
            <a:endParaRPr sz="1600">
              <a:latin typeface="Times New Roman" pitchFamily="18" charset="0"/>
              <a:cs typeface="Times New Roman" pitchFamily="18" charset="0"/>
            </a:endParaRPr>
          </a:p>
          <a:p>
            <a:pPr marL="259079" marR="251460" algn="ctr">
              <a:lnSpc>
                <a:spcPct val="100000"/>
              </a:lnSpc>
            </a:pPr>
            <a:r>
              <a:rPr sz="1600" dirty="0">
                <a:latin typeface="Times New Roman" pitchFamily="18" charset="0"/>
                <a:cs typeface="Times New Roman" pitchFamily="18" charset="0"/>
              </a:rPr>
              <a:t>помощь,</a:t>
            </a:r>
            <a:r>
              <a:rPr sz="1600" spc="-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600" spc="-4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sz="1600" spc="-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600" spc="-10" dirty="0">
                <a:latin typeface="Times New Roman" pitchFamily="18" charset="0"/>
                <a:cs typeface="Times New Roman" pitchFamily="18" charset="0"/>
              </a:rPr>
              <a:t>перечень </a:t>
            </a:r>
            <a:r>
              <a:rPr sz="1600" spc="-20" dirty="0">
                <a:latin typeface="Times New Roman" pitchFamily="18" charset="0"/>
                <a:cs typeface="Times New Roman" pitchFamily="18" charset="0"/>
              </a:rPr>
              <a:t>мероприятий. </a:t>
            </a:r>
            <a:r>
              <a:rPr sz="1600" spc="-50" dirty="0">
                <a:latin typeface="Times New Roman" pitchFamily="18" charset="0"/>
                <a:cs typeface="Times New Roman" pitchFamily="18" charset="0"/>
              </a:rPr>
              <a:t>Новые </a:t>
            </a:r>
            <a:r>
              <a:rPr sz="1600" spc="-20" dirty="0">
                <a:latin typeface="Times New Roman" pitchFamily="18" charset="0"/>
                <a:cs typeface="Times New Roman" pitchFamily="18" charset="0"/>
              </a:rPr>
              <a:t>правила</a:t>
            </a:r>
            <a:r>
              <a:rPr sz="1600" spc="-5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600" spc="-70" dirty="0">
                <a:latin typeface="Times New Roman" pitchFamily="18" charset="0"/>
                <a:cs typeface="Times New Roman" pitchFamily="18" charset="0"/>
              </a:rPr>
              <a:t>войдут</a:t>
            </a:r>
            <a:r>
              <a:rPr sz="1600" spc="-4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600" spc="-50" dirty="0">
                <a:latin typeface="Times New Roman" pitchFamily="18" charset="0"/>
                <a:cs typeface="Times New Roman" pitchFamily="18" charset="0"/>
              </a:rPr>
              <a:t>в</a:t>
            </a:r>
            <a:endParaRPr sz="1600">
              <a:latin typeface="Times New Roman" pitchFamily="18" charset="0"/>
              <a:cs typeface="Times New Roman" pitchFamily="18" charset="0"/>
            </a:endParaRPr>
          </a:p>
          <a:p>
            <a:pPr marL="50800" marR="42545" indent="1270" algn="ctr">
              <a:lnSpc>
                <a:spcPct val="100000"/>
              </a:lnSpc>
              <a:spcBef>
                <a:spcPts val="5"/>
              </a:spcBef>
            </a:pPr>
            <a:r>
              <a:rPr sz="1600" spc="10" dirty="0">
                <a:latin typeface="Times New Roman" pitchFamily="18" charset="0"/>
                <a:cs typeface="Times New Roman" pitchFamily="18" charset="0"/>
              </a:rPr>
              <a:t>программы</a:t>
            </a:r>
            <a:r>
              <a:rPr sz="1600" spc="16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600" spc="-10" dirty="0">
                <a:latin typeface="Times New Roman" pitchFamily="18" charset="0"/>
                <a:cs typeface="Times New Roman" pitchFamily="18" charset="0"/>
              </a:rPr>
              <a:t>обучения </a:t>
            </a:r>
            <a:r>
              <a:rPr sz="1600" spc="-40" dirty="0">
                <a:latin typeface="Times New Roman" pitchFamily="18" charset="0"/>
                <a:cs typeface="Times New Roman" pitchFamily="18" charset="0"/>
              </a:rPr>
              <a:t>оказания</a:t>
            </a:r>
            <a:r>
              <a:rPr sz="1600" spc="-2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600" spc="-20" dirty="0">
                <a:latin typeface="Times New Roman" pitchFamily="18" charset="0"/>
                <a:cs typeface="Times New Roman" pitchFamily="18" charset="0"/>
              </a:rPr>
              <a:t>первой</a:t>
            </a:r>
            <a:r>
              <a:rPr sz="1600" spc="-8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600" spc="50" dirty="0">
                <a:latin typeface="Times New Roman" pitchFamily="18" charset="0"/>
                <a:cs typeface="Times New Roman" pitchFamily="18" charset="0"/>
              </a:rPr>
              <a:t>помощи </a:t>
            </a:r>
            <a:r>
              <a:rPr sz="1600" spc="-4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sz="1600" spc="-6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600" spc="-55" dirty="0">
                <a:latin typeface="Times New Roman" pitchFamily="18" charset="0"/>
                <a:cs typeface="Times New Roman" pitchFamily="18" charset="0"/>
              </a:rPr>
              <a:t>обучения</a:t>
            </a:r>
            <a:r>
              <a:rPr sz="1600" spc="-7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600" dirty="0">
                <a:latin typeface="Times New Roman" pitchFamily="18" charset="0"/>
                <a:cs typeface="Times New Roman" pitchFamily="18" charset="0"/>
              </a:rPr>
              <a:t>по</a:t>
            </a:r>
            <a:r>
              <a:rPr sz="1600" spc="-6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600" spc="-10" dirty="0">
                <a:latin typeface="Times New Roman" pitchFamily="18" charset="0"/>
                <a:cs typeface="Times New Roman" pitchFamily="18" charset="0"/>
              </a:rPr>
              <a:t>охране труда.</a:t>
            </a:r>
            <a:endParaRPr sz="16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ject 9"/>
          <p:cNvSpPr/>
          <p:nvPr/>
        </p:nvSpPr>
        <p:spPr>
          <a:xfrm>
            <a:off x="9203960" y="1169234"/>
            <a:ext cx="2353455" cy="4721900"/>
          </a:xfrm>
          <a:custGeom>
            <a:avLst/>
            <a:gdLst/>
            <a:ahLst/>
            <a:cxnLst/>
            <a:rect l="l" t="t" r="r" b="b"/>
            <a:pathLst>
              <a:path w="2443480" h="4617720">
                <a:moveTo>
                  <a:pt x="0" y="213360"/>
                </a:moveTo>
                <a:lnTo>
                  <a:pt x="5633" y="164432"/>
                </a:lnTo>
                <a:lnTo>
                  <a:pt x="21678" y="119520"/>
                </a:lnTo>
                <a:lnTo>
                  <a:pt x="46857" y="79905"/>
                </a:lnTo>
                <a:lnTo>
                  <a:pt x="79888" y="46866"/>
                </a:lnTo>
                <a:lnTo>
                  <a:pt x="119492" y="21682"/>
                </a:lnTo>
                <a:lnTo>
                  <a:pt x="164388" y="5633"/>
                </a:lnTo>
                <a:lnTo>
                  <a:pt x="213296" y="0"/>
                </a:lnTo>
                <a:lnTo>
                  <a:pt x="2229612" y="0"/>
                </a:lnTo>
                <a:lnTo>
                  <a:pt x="2278539" y="5633"/>
                </a:lnTo>
                <a:lnTo>
                  <a:pt x="2323451" y="21682"/>
                </a:lnTo>
                <a:lnTo>
                  <a:pt x="2363066" y="46866"/>
                </a:lnTo>
                <a:lnTo>
                  <a:pt x="2396105" y="79905"/>
                </a:lnTo>
                <a:lnTo>
                  <a:pt x="2421289" y="119520"/>
                </a:lnTo>
                <a:lnTo>
                  <a:pt x="2437338" y="164432"/>
                </a:lnTo>
                <a:lnTo>
                  <a:pt x="2442972" y="213360"/>
                </a:lnTo>
                <a:lnTo>
                  <a:pt x="2442972" y="4404423"/>
                </a:lnTo>
                <a:lnTo>
                  <a:pt x="2437338" y="4453331"/>
                </a:lnTo>
                <a:lnTo>
                  <a:pt x="2421289" y="4498227"/>
                </a:lnTo>
                <a:lnTo>
                  <a:pt x="2396105" y="4537831"/>
                </a:lnTo>
                <a:lnTo>
                  <a:pt x="2363066" y="4570862"/>
                </a:lnTo>
                <a:lnTo>
                  <a:pt x="2323451" y="4596041"/>
                </a:lnTo>
                <a:lnTo>
                  <a:pt x="2278539" y="4612086"/>
                </a:lnTo>
                <a:lnTo>
                  <a:pt x="2229612" y="4617720"/>
                </a:lnTo>
                <a:lnTo>
                  <a:pt x="213296" y="4617720"/>
                </a:lnTo>
                <a:lnTo>
                  <a:pt x="164388" y="4612086"/>
                </a:lnTo>
                <a:lnTo>
                  <a:pt x="119492" y="4596041"/>
                </a:lnTo>
                <a:lnTo>
                  <a:pt x="79888" y="4570862"/>
                </a:lnTo>
                <a:lnTo>
                  <a:pt x="46857" y="4537831"/>
                </a:lnTo>
                <a:lnTo>
                  <a:pt x="21678" y="4498227"/>
                </a:lnTo>
                <a:lnTo>
                  <a:pt x="5633" y="4453331"/>
                </a:lnTo>
                <a:lnTo>
                  <a:pt x="0" y="4404423"/>
                </a:lnTo>
                <a:lnTo>
                  <a:pt x="0" y="213360"/>
                </a:lnTo>
                <a:close/>
              </a:path>
            </a:pathLst>
          </a:custGeom>
          <a:ln w="19812">
            <a:solidFill>
              <a:srgbClr val="009CA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2"/>
          <p:cNvSpPr txBox="1"/>
          <p:nvPr/>
        </p:nvSpPr>
        <p:spPr>
          <a:xfrm>
            <a:off x="6595672" y="1257177"/>
            <a:ext cx="2338466" cy="444480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1590" marR="12700" indent="-2540" algn="ctr">
              <a:lnSpc>
                <a:spcPct val="100000"/>
              </a:lnSpc>
              <a:spcBef>
                <a:spcPts val="100"/>
              </a:spcBef>
            </a:pPr>
            <a:r>
              <a:rPr sz="1600" b="1" dirty="0">
                <a:latin typeface="Times New Roman" pitchFamily="18" charset="0"/>
                <a:cs typeface="Times New Roman" pitchFamily="18" charset="0"/>
              </a:rPr>
              <a:t>Перестают</a:t>
            </a:r>
            <a:r>
              <a:rPr sz="1600" b="1" spc="9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600" b="1" spc="-10" dirty="0">
                <a:latin typeface="Times New Roman" pitchFamily="18" charset="0"/>
                <a:cs typeface="Times New Roman" pitchFamily="18" charset="0"/>
              </a:rPr>
              <a:t>действовать бумажные</a:t>
            </a:r>
            <a:r>
              <a:rPr sz="1600" b="1" spc="-4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600" b="1" spc="-45" dirty="0">
                <a:latin typeface="Times New Roman" pitchFamily="18" charset="0"/>
                <a:cs typeface="Times New Roman" pitchFamily="18" charset="0"/>
              </a:rPr>
              <a:t>медкнижки</a:t>
            </a:r>
            <a:r>
              <a:rPr sz="1600" b="1" spc="-3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600" spc="-50" dirty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sz="1600" spc="-35" dirty="0">
                <a:latin typeface="Times New Roman" pitchFamily="18" charset="0"/>
                <a:cs typeface="Times New Roman" pitchFamily="18" charset="0"/>
              </a:rPr>
              <a:t>приказ</a:t>
            </a:r>
            <a:r>
              <a:rPr sz="1600" spc="-5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600" spc="-10" dirty="0">
                <a:latin typeface="Times New Roman" pitchFamily="18" charset="0"/>
                <a:cs typeface="Times New Roman" pitchFamily="18" charset="0"/>
              </a:rPr>
              <a:t>Минздрава</a:t>
            </a:r>
            <a:r>
              <a:rPr sz="1600" spc="-5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600" spc="-25" dirty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sz="1600" spc="-110" dirty="0">
                <a:latin typeface="Times New Roman" pitchFamily="18" charset="0"/>
                <a:cs typeface="Times New Roman" pitchFamily="18" charset="0"/>
              </a:rPr>
              <a:t>18.02.2022</a:t>
            </a:r>
            <a:r>
              <a:rPr sz="1600" spc="-2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600" spc="-105" dirty="0">
                <a:latin typeface="Times New Roman" pitchFamily="18" charset="0"/>
                <a:cs typeface="Times New Roman" pitchFamily="18" charset="0"/>
              </a:rPr>
              <a:t>№</a:t>
            </a:r>
            <a:r>
              <a:rPr sz="1600" spc="-7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600" spc="-50" dirty="0">
                <a:latin typeface="Times New Roman" pitchFamily="18" charset="0"/>
                <a:cs typeface="Times New Roman" pitchFamily="18" charset="0"/>
              </a:rPr>
              <a:t>9Он.</a:t>
            </a:r>
            <a:r>
              <a:rPr sz="1600" spc="-8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600" spc="45" dirty="0">
                <a:latin typeface="Times New Roman" pitchFamily="18" charset="0"/>
                <a:cs typeface="Times New Roman" pitchFamily="18" charset="0"/>
              </a:rPr>
              <a:t>Всем</a:t>
            </a:r>
            <a:endParaRPr sz="160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00000"/>
              </a:lnSpc>
            </a:pPr>
            <a:r>
              <a:rPr sz="1600" dirty="0">
                <a:latin typeface="Times New Roman" pitchFamily="18" charset="0"/>
                <a:cs typeface="Times New Roman" pitchFamily="18" charset="0"/>
              </a:rPr>
              <a:t>оформляют</a:t>
            </a:r>
            <a:r>
              <a:rPr sz="1600" spc="3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600" spc="-25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sz="1600" spc="-1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600" spc="-20" dirty="0">
                <a:latin typeface="Times New Roman" pitchFamily="18" charset="0"/>
                <a:cs typeface="Times New Roman" pitchFamily="18" charset="0"/>
              </a:rPr>
              <a:t>ведут</a:t>
            </a:r>
            <a:endParaRPr sz="1600">
              <a:latin typeface="Times New Roman" pitchFamily="18" charset="0"/>
              <a:cs typeface="Times New Roman" pitchFamily="18" charset="0"/>
            </a:endParaRPr>
          </a:p>
          <a:p>
            <a:pPr marL="127000" marR="118110" indent="-635" algn="ctr">
              <a:lnSpc>
                <a:spcPct val="100000"/>
              </a:lnSpc>
            </a:pPr>
            <a:r>
              <a:rPr sz="1600" spc="-20" dirty="0">
                <a:latin typeface="Times New Roman" pitchFamily="18" charset="0"/>
                <a:cs typeface="Times New Roman" pitchFamily="18" charset="0"/>
              </a:rPr>
              <a:t>медкнижку</a:t>
            </a:r>
            <a:r>
              <a:rPr sz="1600" spc="-12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600" spc="-65" dirty="0">
                <a:latin typeface="Times New Roman" pitchFamily="18" charset="0"/>
                <a:cs typeface="Times New Roman" pitchFamily="18" charset="0"/>
              </a:rPr>
              <a:t>только</a:t>
            </a:r>
            <a:r>
              <a:rPr sz="1600" spc="-7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600" spc="-50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sz="1600" dirty="0">
                <a:latin typeface="Times New Roman" pitchFamily="18" charset="0"/>
                <a:cs typeface="Times New Roman" pitchFamily="18" charset="0"/>
              </a:rPr>
              <a:t>электронном</a:t>
            </a:r>
            <a:r>
              <a:rPr sz="1600" spc="-7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600" spc="-40" dirty="0">
                <a:latin typeface="Times New Roman" pitchFamily="18" charset="0"/>
                <a:cs typeface="Times New Roman" pitchFamily="18" charset="0"/>
              </a:rPr>
              <a:t>виде</a:t>
            </a:r>
            <a:r>
              <a:rPr sz="1600" spc="-7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600" dirty="0">
                <a:latin typeface="Times New Roman" pitchFamily="18" charset="0"/>
                <a:cs typeface="Times New Roman" pitchFamily="18" charset="0"/>
              </a:rPr>
              <a:t>—</a:t>
            </a:r>
            <a:r>
              <a:rPr sz="1600" spc="-6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600" spc="-90" dirty="0">
                <a:latin typeface="Times New Roman" pitchFamily="18" charset="0"/>
                <a:cs typeface="Times New Roman" pitchFamily="18" charset="0"/>
              </a:rPr>
              <a:t>в</a:t>
            </a:r>
            <a:endParaRPr sz="1600">
              <a:latin typeface="Times New Roman" pitchFamily="18" charset="0"/>
              <a:cs typeface="Times New Roman" pitchFamily="18" charset="0"/>
            </a:endParaRPr>
          </a:p>
          <a:p>
            <a:pPr marL="12700" marR="5080" algn="ctr">
              <a:lnSpc>
                <a:spcPct val="100000"/>
              </a:lnSpc>
            </a:pPr>
            <a:r>
              <a:rPr sz="1600" dirty="0">
                <a:latin typeface="Times New Roman" pitchFamily="18" charset="0"/>
                <a:cs typeface="Times New Roman" pitchFamily="18" charset="0"/>
              </a:rPr>
              <a:t>подсистеме</a:t>
            </a:r>
            <a:r>
              <a:rPr sz="1600" spc="1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600" spc="-20" dirty="0">
                <a:latin typeface="Times New Roman" pitchFamily="18" charset="0"/>
                <a:cs typeface="Times New Roman" pitchFamily="18" charset="0"/>
              </a:rPr>
              <a:t>ЭЛМК.</a:t>
            </a:r>
            <a:r>
              <a:rPr sz="1600" spc="7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600" spc="-150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sz="1600" spc="6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600" spc="-25" dirty="0">
                <a:latin typeface="Times New Roman" pitchFamily="18" charset="0"/>
                <a:cs typeface="Times New Roman" pitchFamily="18" charset="0"/>
              </a:rPr>
              <a:t>нее </a:t>
            </a:r>
            <a:r>
              <a:rPr sz="1600" spc="-65" dirty="0">
                <a:latin typeface="Times New Roman" pitchFamily="18" charset="0"/>
                <a:cs typeface="Times New Roman" pitchFamily="18" charset="0"/>
              </a:rPr>
              <a:t>вносят </a:t>
            </a:r>
            <a:r>
              <a:rPr sz="1600" spc="-90" dirty="0">
                <a:latin typeface="Times New Roman" pitchFamily="18" charset="0"/>
                <a:cs typeface="Times New Roman" pitchFamily="18" charset="0"/>
              </a:rPr>
              <a:t>тот</a:t>
            </a:r>
            <a:r>
              <a:rPr sz="1600" spc="-5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600" dirty="0">
                <a:latin typeface="Times New Roman" pitchFamily="18" charset="0"/>
                <a:cs typeface="Times New Roman" pitchFamily="18" charset="0"/>
              </a:rPr>
              <a:t>же</a:t>
            </a:r>
            <a:r>
              <a:rPr sz="1600" spc="-7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600" spc="-10" dirty="0">
                <a:latin typeface="Times New Roman" pitchFamily="18" charset="0"/>
                <a:cs typeface="Times New Roman" pitchFamily="18" charset="0"/>
              </a:rPr>
              <a:t>перечень </a:t>
            </a:r>
            <a:r>
              <a:rPr sz="1600" dirty="0">
                <a:latin typeface="Times New Roman" pitchFamily="18" charset="0"/>
                <a:cs typeface="Times New Roman" pitchFamily="18" charset="0"/>
              </a:rPr>
              <a:t>информации,</a:t>
            </a:r>
            <a:r>
              <a:rPr sz="1600" spc="14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600" spc="-90" dirty="0">
                <a:latin typeface="Times New Roman" pitchFamily="18" charset="0"/>
                <a:cs typeface="Times New Roman" pitchFamily="18" charset="0"/>
              </a:rPr>
              <a:t>что</a:t>
            </a:r>
            <a:r>
              <a:rPr sz="1600" spc="14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600" spc="-50" dirty="0">
                <a:latin typeface="Times New Roman" pitchFamily="18" charset="0"/>
                <a:cs typeface="Times New Roman" pitchFamily="18" charset="0"/>
              </a:rPr>
              <a:t>и</a:t>
            </a:r>
            <a:endParaRPr sz="1600">
              <a:latin typeface="Times New Roman" pitchFamily="18" charset="0"/>
              <a:cs typeface="Times New Roman" pitchFamily="18" charset="0"/>
            </a:endParaRPr>
          </a:p>
          <a:p>
            <a:pPr marL="291465" marR="282575" algn="ctr">
              <a:lnSpc>
                <a:spcPct val="100000"/>
              </a:lnSpc>
            </a:pPr>
            <a:r>
              <a:rPr sz="1600" dirty="0">
                <a:latin typeface="Times New Roman" pitchFamily="18" charset="0"/>
                <a:cs typeface="Times New Roman" pitchFamily="18" charset="0"/>
              </a:rPr>
              <a:t>раньше.</a:t>
            </a:r>
            <a:r>
              <a:rPr sz="1600" spc="-9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600" spc="-20" dirty="0">
                <a:latin typeface="Times New Roman" pitchFamily="18" charset="0"/>
                <a:cs typeface="Times New Roman" pitchFamily="18" charset="0"/>
              </a:rPr>
              <a:t>Работник </a:t>
            </a:r>
            <a:r>
              <a:rPr sz="1600" dirty="0">
                <a:latin typeface="Times New Roman" pitchFamily="18" charset="0"/>
                <a:cs typeface="Times New Roman" pitchFamily="18" charset="0"/>
              </a:rPr>
              <a:t>может</a:t>
            </a:r>
            <a:r>
              <a:rPr sz="1600" spc="5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600" spc="-10" dirty="0">
                <a:latin typeface="Times New Roman" pitchFamily="18" charset="0"/>
                <a:cs typeface="Times New Roman" pitchFamily="18" charset="0"/>
              </a:rPr>
              <a:t>запросить</a:t>
            </a:r>
            <a:endParaRPr sz="1600">
              <a:latin typeface="Times New Roman" pitchFamily="18" charset="0"/>
              <a:cs typeface="Times New Roman" pitchFamily="18" charset="0"/>
            </a:endParaRPr>
          </a:p>
          <a:p>
            <a:pPr marL="224154" marR="142875" indent="-73660">
              <a:lnSpc>
                <a:spcPct val="100000"/>
              </a:lnSpc>
              <a:spcBef>
                <a:spcPts val="5"/>
              </a:spcBef>
            </a:pPr>
            <a:r>
              <a:rPr sz="1600" dirty="0">
                <a:latin typeface="Times New Roman" pitchFamily="18" charset="0"/>
                <a:cs typeface="Times New Roman" pitchFamily="18" charset="0"/>
              </a:rPr>
              <a:t>бумажную</a:t>
            </a:r>
            <a:r>
              <a:rPr sz="1600" spc="-4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600" spc="-75" dirty="0">
                <a:latin typeface="Times New Roman" pitchFamily="18" charset="0"/>
                <a:cs typeface="Times New Roman" pitchFamily="18" charset="0"/>
              </a:rPr>
              <a:t>выписку</a:t>
            </a:r>
            <a:r>
              <a:rPr sz="1600" spc="-6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600" spc="-25" dirty="0">
                <a:latin typeface="Times New Roman" pitchFamily="18" charset="0"/>
                <a:cs typeface="Times New Roman" pitchFamily="18" charset="0"/>
              </a:rPr>
              <a:t>из медкнижки</a:t>
            </a:r>
            <a:r>
              <a:rPr sz="1600" spc="-7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600" dirty="0">
                <a:latin typeface="Times New Roman" pitchFamily="18" charset="0"/>
                <a:cs typeface="Times New Roman" pitchFamily="18" charset="0"/>
              </a:rPr>
              <a:t>—</a:t>
            </a:r>
            <a:r>
              <a:rPr sz="1600" spc="-4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600" spc="-10" dirty="0">
                <a:latin typeface="Times New Roman" pitchFamily="18" charset="0"/>
                <a:cs typeface="Times New Roman" pitchFamily="18" charset="0"/>
              </a:rPr>
              <a:t>через </a:t>
            </a:r>
            <a:r>
              <a:rPr sz="1600" spc="-30" dirty="0">
                <a:latin typeface="Times New Roman" pitchFamily="18" charset="0"/>
                <a:cs typeface="Times New Roman" pitchFamily="18" charset="0"/>
              </a:rPr>
              <a:t>Госуслуги</a:t>
            </a:r>
            <a:r>
              <a:rPr sz="1600" spc="-6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600" spc="-55" dirty="0">
                <a:latin typeface="Times New Roman" pitchFamily="18" charset="0"/>
                <a:cs typeface="Times New Roman" pitchFamily="18" charset="0"/>
              </a:rPr>
              <a:t>или</a:t>
            </a:r>
            <a:r>
              <a:rPr sz="1600" spc="-7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600" spc="-25" dirty="0">
                <a:latin typeface="Times New Roman" pitchFamily="18" charset="0"/>
                <a:cs typeface="Times New Roman" pitchFamily="18" charset="0"/>
              </a:rPr>
              <a:t>при</a:t>
            </a:r>
            <a:endParaRPr sz="160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00000"/>
              </a:lnSpc>
            </a:pPr>
            <a:r>
              <a:rPr sz="1600" spc="10" dirty="0">
                <a:latin typeface="Times New Roman" pitchFamily="18" charset="0"/>
                <a:cs typeface="Times New Roman" pitchFamily="18" charset="0"/>
              </a:rPr>
              <a:t>обращении</a:t>
            </a:r>
            <a:r>
              <a:rPr sz="1600" spc="15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600" spc="-50" dirty="0">
                <a:latin typeface="Times New Roman" pitchFamily="18" charset="0"/>
                <a:cs typeface="Times New Roman" pitchFamily="18" charset="0"/>
              </a:rPr>
              <a:t>в</a:t>
            </a:r>
            <a:endParaRPr sz="1600">
              <a:latin typeface="Times New Roman" pitchFamily="18" charset="0"/>
              <a:cs typeface="Times New Roman" pitchFamily="18" charset="0"/>
            </a:endParaRPr>
          </a:p>
          <a:p>
            <a:pPr marL="1270" algn="ctr">
              <a:lnSpc>
                <a:spcPct val="100000"/>
              </a:lnSpc>
            </a:pPr>
            <a:r>
              <a:rPr sz="1600" spc="-20" dirty="0">
                <a:latin typeface="Times New Roman" pitchFamily="18" charset="0"/>
                <a:cs typeface="Times New Roman" pitchFamily="18" charset="0"/>
              </a:rPr>
              <a:t>организацию,</a:t>
            </a:r>
            <a:r>
              <a:rPr sz="1600" spc="-1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600" spc="-10" dirty="0">
                <a:latin typeface="Times New Roman" pitchFamily="18" charset="0"/>
                <a:cs typeface="Times New Roman" pitchFamily="18" charset="0"/>
              </a:rPr>
              <a:t>которая</a:t>
            </a:r>
            <a:endParaRPr sz="1600">
              <a:latin typeface="Times New Roman" pitchFamily="18" charset="0"/>
              <a:cs typeface="Times New Roman" pitchFamily="18" charset="0"/>
            </a:endParaRPr>
          </a:p>
          <a:p>
            <a:pPr marL="1905" algn="ctr">
              <a:lnSpc>
                <a:spcPct val="100000"/>
              </a:lnSpc>
            </a:pPr>
            <a:r>
              <a:rPr sz="1600" spc="75" dirty="0">
                <a:latin typeface="Times New Roman" pitchFamily="18" charset="0"/>
                <a:cs typeface="Times New Roman" pitchFamily="18" charset="0"/>
              </a:rPr>
              <a:t>оформила</a:t>
            </a:r>
            <a:r>
              <a:rPr sz="1600" spc="-7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600" spc="-10" dirty="0">
                <a:latin typeface="Times New Roman" pitchFamily="18" charset="0"/>
                <a:cs typeface="Times New Roman" pitchFamily="18" charset="0"/>
              </a:rPr>
              <a:t>медкнижку.</a:t>
            </a:r>
            <a:endParaRPr sz="16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ject 16"/>
          <p:cNvSpPr txBox="1"/>
          <p:nvPr/>
        </p:nvSpPr>
        <p:spPr>
          <a:xfrm>
            <a:off x="9311920" y="1390843"/>
            <a:ext cx="2146935" cy="29674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6995" marR="78105" algn="ctr">
              <a:lnSpc>
                <a:spcPct val="100000"/>
              </a:lnSpc>
              <a:spcBef>
                <a:spcPts val="100"/>
              </a:spcBef>
            </a:pPr>
            <a:r>
              <a:rPr sz="1600" b="1" spc="-10" dirty="0">
                <a:latin typeface="Times New Roman" pitchFamily="18" charset="0"/>
                <a:cs typeface="Times New Roman" pitchFamily="18" charset="0"/>
              </a:rPr>
              <a:t>Советник</a:t>
            </a:r>
            <a:r>
              <a:rPr sz="1600" b="1" spc="-6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600" b="1" dirty="0">
                <a:latin typeface="Times New Roman" pitchFamily="18" charset="0"/>
                <a:cs typeface="Times New Roman" pitchFamily="18" charset="0"/>
              </a:rPr>
              <a:t>по</a:t>
            </a:r>
            <a:r>
              <a:rPr sz="1600" b="1" spc="-4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600" b="1" spc="-10" dirty="0">
                <a:latin typeface="Times New Roman" pitchFamily="18" charset="0"/>
                <a:cs typeface="Times New Roman" pitchFamily="18" charset="0"/>
              </a:rPr>
              <a:t>воспитанию </a:t>
            </a:r>
            <a:r>
              <a:rPr sz="1600" b="1" spc="-65" dirty="0">
                <a:latin typeface="Times New Roman" pitchFamily="18" charset="0"/>
                <a:cs typeface="Times New Roman" pitchFamily="18" charset="0"/>
              </a:rPr>
              <a:t>получил</a:t>
            </a:r>
            <a:r>
              <a:rPr sz="1600" b="1" spc="-2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600" b="1" spc="-10" dirty="0">
                <a:latin typeface="Times New Roman" pitchFamily="18" charset="0"/>
                <a:cs typeface="Times New Roman" pitchFamily="18" charset="0"/>
              </a:rPr>
              <a:t>официальное </a:t>
            </a:r>
            <a:r>
              <a:rPr sz="1600" b="1" dirty="0">
                <a:latin typeface="Times New Roman" pitchFamily="18" charset="0"/>
                <a:cs typeface="Times New Roman" pitchFamily="18" charset="0"/>
              </a:rPr>
              <a:t>право</a:t>
            </a:r>
            <a:r>
              <a:rPr sz="1600" b="1" spc="-4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600" b="1" dirty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sz="1600" b="1" spc="-10" dirty="0">
                <a:latin typeface="Times New Roman" pitchFamily="18" charset="0"/>
                <a:cs typeface="Times New Roman" pitchFamily="18" charset="0"/>
              </a:rPr>
              <a:t> удлиненный </a:t>
            </a:r>
            <a:r>
              <a:rPr sz="1600" b="1" spc="-40" dirty="0">
                <a:latin typeface="Times New Roman" pitchFamily="18" charset="0"/>
                <a:cs typeface="Times New Roman" pitchFamily="18" charset="0"/>
              </a:rPr>
              <a:t>ежегодный</a:t>
            </a:r>
            <a:r>
              <a:rPr sz="1600" b="1" spc="-3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600" b="1">
                <a:latin typeface="Times New Roman" pitchFamily="18" charset="0"/>
                <a:cs typeface="Times New Roman" pitchFamily="18" charset="0"/>
              </a:rPr>
              <a:t>отпуск</a:t>
            </a:r>
            <a:r>
              <a:rPr sz="1600" b="1" spc="-1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600" spc="-50" smtClean="0">
                <a:latin typeface="Times New Roman" pitchFamily="18" charset="0"/>
                <a:cs typeface="Times New Roman" pitchFamily="18" charset="0"/>
              </a:rPr>
              <a:t>—</a:t>
            </a:r>
            <a:r>
              <a:rPr sz="1600" spc="-10" smtClean="0">
                <a:latin typeface="Times New Roman" pitchFamily="18" charset="0"/>
                <a:cs typeface="Times New Roman" pitchFamily="18" charset="0"/>
              </a:rPr>
              <a:t>постановление </a:t>
            </a:r>
            <a:r>
              <a:rPr sz="1600" spc="-45" dirty="0">
                <a:latin typeface="Times New Roman" pitchFamily="18" charset="0"/>
                <a:cs typeface="Times New Roman" pitchFamily="18" charset="0"/>
              </a:rPr>
              <a:t>Правительства</a:t>
            </a:r>
            <a:r>
              <a:rPr sz="1600" spc="-3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600" spc="-55" dirty="0">
                <a:latin typeface="Times New Roman" pitchFamily="18" charset="0"/>
                <a:cs typeface="Times New Roman" pitchFamily="18" charset="0"/>
              </a:rPr>
              <a:t>от</a:t>
            </a:r>
            <a:r>
              <a:rPr sz="1600" spc="-4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600" spc="-105" dirty="0">
                <a:latin typeface="Times New Roman" pitchFamily="18" charset="0"/>
                <a:cs typeface="Times New Roman" pitchFamily="18" charset="0"/>
              </a:rPr>
              <a:t>03.04.2024</a:t>
            </a:r>
            <a:endParaRPr sz="1600">
              <a:latin typeface="Times New Roman" pitchFamily="18" charset="0"/>
              <a:cs typeface="Times New Roman" pitchFamily="18" charset="0"/>
            </a:endParaRPr>
          </a:p>
          <a:p>
            <a:pPr marL="635" algn="ctr">
              <a:lnSpc>
                <a:spcPct val="100000"/>
              </a:lnSpc>
            </a:pPr>
            <a:r>
              <a:rPr sz="1600" spc="-100" dirty="0">
                <a:latin typeface="Times New Roman" pitchFamily="18" charset="0"/>
                <a:cs typeface="Times New Roman" pitchFamily="18" charset="0"/>
              </a:rPr>
              <a:t>№ </a:t>
            </a:r>
            <a:r>
              <a:rPr sz="1600" spc="-110" dirty="0">
                <a:latin typeface="Times New Roman" pitchFamily="18" charset="0"/>
                <a:cs typeface="Times New Roman" pitchFamily="18" charset="0"/>
              </a:rPr>
              <a:t>415.</a:t>
            </a:r>
            <a:r>
              <a:rPr sz="1600" spc="-7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600" spc="-10" dirty="0">
                <a:latin typeface="Times New Roman" pitchFamily="18" charset="0"/>
                <a:cs typeface="Times New Roman" pitchFamily="18" charset="0"/>
              </a:rPr>
              <a:t>Рассчитывайте</a:t>
            </a:r>
            <a:endParaRPr sz="1600">
              <a:latin typeface="Times New Roman" pitchFamily="18" charset="0"/>
              <a:cs typeface="Times New Roman" pitchFamily="18" charset="0"/>
            </a:endParaRPr>
          </a:p>
          <a:p>
            <a:pPr marL="21590" marR="15875" algn="ctr">
              <a:lnSpc>
                <a:spcPct val="100000"/>
              </a:lnSpc>
            </a:pPr>
            <a:r>
              <a:rPr sz="1600" spc="-25" dirty="0">
                <a:latin typeface="Times New Roman" pitchFamily="18" charset="0"/>
                <a:cs typeface="Times New Roman" pitchFamily="18" charset="0"/>
              </a:rPr>
              <a:t>работнику</a:t>
            </a:r>
            <a:r>
              <a:rPr sz="1600" spc="-7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600" spc="-40" dirty="0">
                <a:latin typeface="Times New Roman" pitchFamily="18" charset="0"/>
                <a:cs typeface="Times New Roman" pitchFamily="18" charset="0"/>
              </a:rPr>
              <a:t>отпуск</a:t>
            </a:r>
            <a:r>
              <a:rPr sz="1600" spc="-5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600" spc="-165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sz="1600" spc="-5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600" spc="-105" dirty="0">
                <a:latin typeface="Times New Roman" pitchFamily="18" charset="0"/>
                <a:cs typeface="Times New Roman" pitchFamily="18" charset="0"/>
              </a:rPr>
              <a:t>56</a:t>
            </a:r>
            <a:r>
              <a:rPr sz="1600" spc="-6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600" spc="-20" dirty="0">
                <a:latin typeface="Times New Roman" pitchFamily="18" charset="0"/>
                <a:cs typeface="Times New Roman" pitchFamily="18" charset="0"/>
              </a:rPr>
              <a:t>дней </a:t>
            </a:r>
            <a:r>
              <a:rPr sz="1600" spc="-50" dirty="0">
                <a:latin typeface="Times New Roman" pitchFamily="18" charset="0"/>
                <a:cs typeface="Times New Roman" pitchFamily="18" charset="0"/>
              </a:rPr>
              <a:t>начиная</a:t>
            </a:r>
            <a:r>
              <a:rPr sz="1600" spc="-8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600" spc="130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sz="1600" spc="-6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600" spc="-25" dirty="0">
                <a:latin typeface="Times New Roman" pitchFamily="18" charset="0"/>
                <a:cs typeface="Times New Roman" pitchFamily="18" charset="0"/>
              </a:rPr>
              <a:t>02.03.2022.</a:t>
            </a:r>
            <a:endParaRPr sz="16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235049" y="375664"/>
            <a:ext cx="9652000" cy="114300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ЦЕНТРЫ ДЕТСКИХ ИНИЦИАТИВ 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600" y="2091558"/>
            <a:ext cx="9652000" cy="4364177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098" name="Picture 2" descr="https://school-format.ru/upload/medialibrary/e71/2yt58r1a9drxjzh6lhn1uejx6mdjts4e/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86151"/>
            <a:ext cx="3741683" cy="2743105"/>
          </a:xfrm>
          <a:prstGeom prst="rect">
            <a:avLst/>
          </a:prstGeom>
          <a:noFill/>
        </p:spPr>
      </p:pic>
      <p:pic>
        <p:nvPicPr>
          <p:cNvPr id="4100" name="Picture 4" descr="https://lolla.top/uploads/posts/2024-01/1705082372_lolla-top-p-kartinka-tsentr-detskikh-initsiativ-v-shko-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34197" y="3815256"/>
            <a:ext cx="3878318" cy="2585545"/>
          </a:xfrm>
          <a:prstGeom prst="rect">
            <a:avLst/>
          </a:prstGeom>
          <a:noFill/>
        </p:spPr>
      </p:pic>
      <p:pic>
        <p:nvPicPr>
          <p:cNvPr id="4102" name="Picture 6" descr="https://sh-ilinskaya-r24.gosweb.gosuslugi.ru/netcat_files/50/173/gcYSOpwzC1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75576" y="2091559"/>
            <a:ext cx="4247472" cy="2774730"/>
          </a:xfrm>
          <a:prstGeom prst="rect">
            <a:avLst/>
          </a:prstGeom>
          <a:noFill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0717" y="231230"/>
            <a:ext cx="727895" cy="735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9528" y="-323556"/>
            <a:ext cx="10947278" cy="1143000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НОВОЕ В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ЗАКОНОДАТЕЛЬСТВЕ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0" y="844062"/>
            <a:ext cx="12192000" cy="6013938"/>
          </a:xfrm>
        </p:spPr>
        <p:txBody>
          <a:bodyPr>
            <a:noAutofit/>
          </a:bodyPr>
          <a:lstStyle/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0589" y="231227"/>
            <a:ext cx="727895" cy="735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object 9"/>
          <p:cNvSpPr/>
          <p:nvPr/>
        </p:nvSpPr>
        <p:spPr>
          <a:xfrm>
            <a:off x="719528" y="1169233"/>
            <a:ext cx="2743200" cy="4748147"/>
          </a:xfrm>
          <a:custGeom>
            <a:avLst/>
            <a:gdLst/>
            <a:ahLst/>
            <a:cxnLst/>
            <a:rect l="l" t="t" r="r" b="b"/>
            <a:pathLst>
              <a:path w="2443480" h="4617720">
                <a:moveTo>
                  <a:pt x="0" y="213360"/>
                </a:moveTo>
                <a:lnTo>
                  <a:pt x="5633" y="164432"/>
                </a:lnTo>
                <a:lnTo>
                  <a:pt x="21678" y="119520"/>
                </a:lnTo>
                <a:lnTo>
                  <a:pt x="46857" y="79905"/>
                </a:lnTo>
                <a:lnTo>
                  <a:pt x="79888" y="46866"/>
                </a:lnTo>
                <a:lnTo>
                  <a:pt x="119492" y="21682"/>
                </a:lnTo>
                <a:lnTo>
                  <a:pt x="164388" y="5633"/>
                </a:lnTo>
                <a:lnTo>
                  <a:pt x="213296" y="0"/>
                </a:lnTo>
                <a:lnTo>
                  <a:pt x="2229612" y="0"/>
                </a:lnTo>
                <a:lnTo>
                  <a:pt x="2278539" y="5633"/>
                </a:lnTo>
                <a:lnTo>
                  <a:pt x="2323451" y="21682"/>
                </a:lnTo>
                <a:lnTo>
                  <a:pt x="2363066" y="46866"/>
                </a:lnTo>
                <a:lnTo>
                  <a:pt x="2396105" y="79905"/>
                </a:lnTo>
                <a:lnTo>
                  <a:pt x="2421289" y="119520"/>
                </a:lnTo>
                <a:lnTo>
                  <a:pt x="2437338" y="164432"/>
                </a:lnTo>
                <a:lnTo>
                  <a:pt x="2442972" y="213360"/>
                </a:lnTo>
                <a:lnTo>
                  <a:pt x="2442972" y="4404423"/>
                </a:lnTo>
                <a:lnTo>
                  <a:pt x="2437338" y="4453331"/>
                </a:lnTo>
                <a:lnTo>
                  <a:pt x="2421289" y="4498227"/>
                </a:lnTo>
                <a:lnTo>
                  <a:pt x="2396105" y="4537831"/>
                </a:lnTo>
                <a:lnTo>
                  <a:pt x="2363066" y="4570862"/>
                </a:lnTo>
                <a:lnTo>
                  <a:pt x="2323451" y="4596041"/>
                </a:lnTo>
                <a:lnTo>
                  <a:pt x="2278539" y="4612086"/>
                </a:lnTo>
                <a:lnTo>
                  <a:pt x="2229612" y="4617720"/>
                </a:lnTo>
                <a:lnTo>
                  <a:pt x="213296" y="4617720"/>
                </a:lnTo>
                <a:lnTo>
                  <a:pt x="164388" y="4612086"/>
                </a:lnTo>
                <a:lnTo>
                  <a:pt x="119492" y="4596041"/>
                </a:lnTo>
                <a:lnTo>
                  <a:pt x="79888" y="4570862"/>
                </a:lnTo>
                <a:lnTo>
                  <a:pt x="46857" y="4537831"/>
                </a:lnTo>
                <a:lnTo>
                  <a:pt x="21678" y="4498227"/>
                </a:lnTo>
                <a:lnTo>
                  <a:pt x="5633" y="4453331"/>
                </a:lnTo>
                <a:lnTo>
                  <a:pt x="0" y="4404423"/>
                </a:lnTo>
                <a:lnTo>
                  <a:pt x="0" y="213360"/>
                </a:lnTo>
                <a:close/>
              </a:path>
            </a:pathLst>
          </a:custGeom>
          <a:ln w="19812">
            <a:solidFill>
              <a:srgbClr val="009CA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9"/>
          <p:cNvSpPr/>
          <p:nvPr/>
        </p:nvSpPr>
        <p:spPr>
          <a:xfrm>
            <a:off x="3582649" y="1212217"/>
            <a:ext cx="2803161" cy="4723887"/>
          </a:xfrm>
          <a:custGeom>
            <a:avLst/>
            <a:gdLst/>
            <a:ahLst/>
            <a:cxnLst/>
            <a:rect l="l" t="t" r="r" b="b"/>
            <a:pathLst>
              <a:path w="2443480" h="4617720">
                <a:moveTo>
                  <a:pt x="0" y="213360"/>
                </a:moveTo>
                <a:lnTo>
                  <a:pt x="5633" y="164432"/>
                </a:lnTo>
                <a:lnTo>
                  <a:pt x="21678" y="119520"/>
                </a:lnTo>
                <a:lnTo>
                  <a:pt x="46857" y="79905"/>
                </a:lnTo>
                <a:lnTo>
                  <a:pt x="79888" y="46866"/>
                </a:lnTo>
                <a:lnTo>
                  <a:pt x="119492" y="21682"/>
                </a:lnTo>
                <a:lnTo>
                  <a:pt x="164388" y="5633"/>
                </a:lnTo>
                <a:lnTo>
                  <a:pt x="213296" y="0"/>
                </a:lnTo>
                <a:lnTo>
                  <a:pt x="2229612" y="0"/>
                </a:lnTo>
                <a:lnTo>
                  <a:pt x="2278539" y="5633"/>
                </a:lnTo>
                <a:lnTo>
                  <a:pt x="2323451" y="21682"/>
                </a:lnTo>
                <a:lnTo>
                  <a:pt x="2363066" y="46866"/>
                </a:lnTo>
                <a:lnTo>
                  <a:pt x="2396105" y="79905"/>
                </a:lnTo>
                <a:lnTo>
                  <a:pt x="2421289" y="119520"/>
                </a:lnTo>
                <a:lnTo>
                  <a:pt x="2437338" y="164432"/>
                </a:lnTo>
                <a:lnTo>
                  <a:pt x="2442972" y="213360"/>
                </a:lnTo>
                <a:lnTo>
                  <a:pt x="2442972" y="4404423"/>
                </a:lnTo>
                <a:lnTo>
                  <a:pt x="2437338" y="4453331"/>
                </a:lnTo>
                <a:lnTo>
                  <a:pt x="2421289" y="4498227"/>
                </a:lnTo>
                <a:lnTo>
                  <a:pt x="2396105" y="4537831"/>
                </a:lnTo>
                <a:lnTo>
                  <a:pt x="2363066" y="4570862"/>
                </a:lnTo>
                <a:lnTo>
                  <a:pt x="2323451" y="4596041"/>
                </a:lnTo>
                <a:lnTo>
                  <a:pt x="2278539" y="4612086"/>
                </a:lnTo>
                <a:lnTo>
                  <a:pt x="2229612" y="4617720"/>
                </a:lnTo>
                <a:lnTo>
                  <a:pt x="213296" y="4617720"/>
                </a:lnTo>
                <a:lnTo>
                  <a:pt x="164388" y="4612086"/>
                </a:lnTo>
                <a:lnTo>
                  <a:pt x="119492" y="4596041"/>
                </a:lnTo>
                <a:lnTo>
                  <a:pt x="79888" y="4570862"/>
                </a:lnTo>
                <a:lnTo>
                  <a:pt x="46857" y="4537831"/>
                </a:lnTo>
                <a:lnTo>
                  <a:pt x="21678" y="4498227"/>
                </a:lnTo>
                <a:lnTo>
                  <a:pt x="5633" y="4453331"/>
                </a:lnTo>
                <a:lnTo>
                  <a:pt x="0" y="4404423"/>
                </a:lnTo>
                <a:lnTo>
                  <a:pt x="0" y="213360"/>
                </a:lnTo>
                <a:close/>
              </a:path>
            </a:pathLst>
          </a:custGeom>
          <a:ln w="19812">
            <a:solidFill>
              <a:srgbClr val="009CA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9"/>
          <p:cNvSpPr/>
          <p:nvPr/>
        </p:nvSpPr>
        <p:spPr>
          <a:xfrm>
            <a:off x="6430781" y="1184222"/>
            <a:ext cx="2698230" cy="4678193"/>
          </a:xfrm>
          <a:custGeom>
            <a:avLst/>
            <a:gdLst/>
            <a:ahLst/>
            <a:cxnLst/>
            <a:rect l="l" t="t" r="r" b="b"/>
            <a:pathLst>
              <a:path w="2443480" h="4617720">
                <a:moveTo>
                  <a:pt x="0" y="213360"/>
                </a:moveTo>
                <a:lnTo>
                  <a:pt x="5633" y="164432"/>
                </a:lnTo>
                <a:lnTo>
                  <a:pt x="21678" y="119520"/>
                </a:lnTo>
                <a:lnTo>
                  <a:pt x="46857" y="79905"/>
                </a:lnTo>
                <a:lnTo>
                  <a:pt x="79888" y="46866"/>
                </a:lnTo>
                <a:lnTo>
                  <a:pt x="119492" y="21682"/>
                </a:lnTo>
                <a:lnTo>
                  <a:pt x="164388" y="5633"/>
                </a:lnTo>
                <a:lnTo>
                  <a:pt x="213296" y="0"/>
                </a:lnTo>
                <a:lnTo>
                  <a:pt x="2229612" y="0"/>
                </a:lnTo>
                <a:lnTo>
                  <a:pt x="2278539" y="5633"/>
                </a:lnTo>
                <a:lnTo>
                  <a:pt x="2323451" y="21682"/>
                </a:lnTo>
                <a:lnTo>
                  <a:pt x="2363066" y="46866"/>
                </a:lnTo>
                <a:lnTo>
                  <a:pt x="2396105" y="79905"/>
                </a:lnTo>
                <a:lnTo>
                  <a:pt x="2421289" y="119520"/>
                </a:lnTo>
                <a:lnTo>
                  <a:pt x="2437338" y="164432"/>
                </a:lnTo>
                <a:lnTo>
                  <a:pt x="2442972" y="213360"/>
                </a:lnTo>
                <a:lnTo>
                  <a:pt x="2442972" y="4404423"/>
                </a:lnTo>
                <a:lnTo>
                  <a:pt x="2437338" y="4453331"/>
                </a:lnTo>
                <a:lnTo>
                  <a:pt x="2421289" y="4498227"/>
                </a:lnTo>
                <a:lnTo>
                  <a:pt x="2396105" y="4537831"/>
                </a:lnTo>
                <a:lnTo>
                  <a:pt x="2363066" y="4570862"/>
                </a:lnTo>
                <a:lnTo>
                  <a:pt x="2323451" y="4596041"/>
                </a:lnTo>
                <a:lnTo>
                  <a:pt x="2278539" y="4612086"/>
                </a:lnTo>
                <a:lnTo>
                  <a:pt x="2229612" y="4617720"/>
                </a:lnTo>
                <a:lnTo>
                  <a:pt x="213296" y="4617720"/>
                </a:lnTo>
                <a:lnTo>
                  <a:pt x="164388" y="4612086"/>
                </a:lnTo>
                <a:lnTo>
                  <a:pt x="119492" y="4596041"/>
                </a:lnTo>
                <a:lnTo>
                  <a:pt x="79888" y="4570862"/>
                </a:lnTo>
                <a:lnTo>
                  <a:pt x="46857" y="4537831"/>
                </a:lnTo>
                <a:lnTo>
                  <a:pt x="21678" y="4498227"/>
                </a:lnTo>
                <a:lnTo>
                  <a:pt x="5633" y="4453331"/>
                </a:lnTo>
                <a:lnTo>
                  <a:pt x="0" y="4404423"/>
                </a:lnTo>
                <a:lnTo>
                  <a:pt x="0" y="213360"/>
                </a:lnTo>
                <a:close/>
              </a:path>
            </a:pathLst>
          </a:custGeom>
          <a:ln w="19812">
            <a:solidFill>
              <a:srgbClr val="009CA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Прямоугольник 7"/>
          <p:cNvSpPr/>
          <p:nvPr/>
        </p:nvSpPr>
        <p:spPr>
          <a:xfrm>
            <a:off x="779489" y="1274164"/>
            <a:ext cx="2668249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8419" marR="55244" algn="ctr">
              <a:spcBef>
                <a:spcPts val="100"/>
              </a:spcBef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Новый учебный предмет «Основы безопасности и Защиты Родины» 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Частью , которого станет  блок начальной военной подготовки»,  будет проводиться с 8-го по 11-й класс. Количество часов предмета останется прежним .Уроки будут  идти раз в неделю, дополнительно будут проходить учебные сборы и обучение практическим навыкам. ОБЗР затрагивает в том числе вопросы информационной безопасности, противодействия 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фейкам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9" name="object 14"/>
          <p:cNvSpPr txBox="1"/>
          <p:nvPr/>
        </p:nvSpPr>
        <p:spPr>
          <a:xfrm>
            <a:off x="3597638" y="1276662"/>
            <a:ext cx="2683241" cy="444480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6515" marR="49530" indent="272415">
              <a:lnSpc>
                <a:spcPct val="100000"/>
              </a:lnSpc>
              <a:spcBef>
                <a:spcPts val="100"/>
              </a:spcBef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Учебный предмет «Труд (технология)». Федеральная рабочая программа по учебному предмету «труд (технология)» имеет модульную структуру: пять обязательных для изучения направлений и три модуля по выбору. Обязательными станут «Производство и технологии», «Технологии обработки материалов и пищевых продуктов», «Компьютерная графика. Черчение», «Робототехника» и «3D-моделирование,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прототипирование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макетирование»</a:t>
            </a:r>
            <a:endParaRPr sz="16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ject 9"/>
          <p:cNvSpPr/>
          <p:nvPr/>
        </p:nvSpPr>
        <p:spPr>
          <a:xfrm>
            <a:off x="9203960" y="1169234"/>
            <a:ext cx="2353455" cy="4721900"/>
          </a:xfrm>
          <a:custGeom>
            <a:avLst/>
            <a:gdLst/>
            <a:ahLst/>
            <a:cxnLst/>
            <a:rect l="l" t="t" r="r" b="b"/>
            <a:pathLst>
              <a:path w="2443480" h="4617720">
                <a:moveTo>
                  <a:pt x="0" y="213360"/>
                </a:moveTo>
                <a:lnTo>
                  <a:pt x="5633" y="164432"/>
                </a:lnTo>
                <a:lnTo>
                  <a:pt x="21678" y="119520"/>
                </a:lnTo>
                <a:lnTo>
                  <a:pt x="46857" y="79905"/>
                </a:lnTo>
                <a:lnTo>
                  <a:pt x="79888" y="46866"/>
                </a:lnTo>
                <a:lnTo>
                  <a:pt x="119492" y="21682"/>
                </a:lnTo>
                <a:lnTo>
                  <a:pt x="164388" y="5633"/>
                </a:lnTo>
                <a:lnTo>
                  <a:pt x="213296" y="0"/>
                </a:lnTo>
                <a:lnTo>
                  <a:pt x="2229612" y="0"/>
                </a:lnTo>
                <a:lnTo>
                  <a:pt x="2278539" y="5633"/>
                </a:lnTo>
                <a:lnTo>
                  <a:pt x="2323451" y="21682"/>
                </a:lnTo>
                <a:lnTo>
                  <a:pt x="2363066" y="46866"/>
                </a:lnTo>
                <a:lnTo>
                  <a:pt x="2396105" y="79905"/>
                </a:lnTo>
                <a:lnTo>
                  <a:pt x="2421289" y="119520"/>
                </a:lnTo>
                <a:lnTo>
                  <a:pt x="2437338" y="164432"/>
                </a:lnTo>
                <a:lnTo>
                  <a:pt x="2442972" y="213360"/>
                </a:lnTo>
                <a:lnTo>
                  <a:pt x="2442972" y="4404423"/>
                </a:lnTo>
                <a:lnTo>
                  <a:pt x="2437338" y="4453331"/>
                </a:lnTo>
                <a:lnTo>
                  <a:pt x="2421289" y="4498227"/>
                </a:lnTo>
                <a:lnTo>
                  <a:pt x="2396105" y="4537831"/>
                </a:lnTo>
                <a:lnTo>
                  <a:pt x="2363066" y="4570862"/>
                </a:lnTo>
                <a:lnTo>
                  <a:pt x="2323451" y="4596041"/>
                </a:lnTo>
                <a:lnTo>
                  <a:pt x="2278539" y="4612086"/>
                </a:lnTo>
                <a:lnTo>
                  <a:pt x="2229612" y="4617720"/>
                </a:lnTo>
                <a:lnTo>
                  <a:pt x="213296" y="4617720"/>
                </a:lnTo>
                <a:lnTo>
                  <a:pt x="164388" y="4612086"/>
                </a:lnTo>
                <a:lnTo>
                  <a:pt x="119492" y="4596041"/>
                </a:lnTo>
                <a:lnTo>
                  <a:pt x="79888" y="4570862"/>
                </a:lnTo>
                <a:lnTo>
                  <a:pt x="46857" y="4537831"/>
                </a:lnTo>
                <a:lnTo>
                  <a:pt x="21678" y="4498227"/>
                </a:lnTo>
                <a:lnTo>
                  <a:pt x="5633" y="4453331"/>
                </a:lnTo>
                <a:lnTo>
                  <a:pt x="0" y="4404423"/>
                </a:lnTo>
                <a:lnTo>
                  <a:pt x="0" y="213360"/>
                </a:lnTo>
                <a:close/>
              </a:path>
            </a:pathLst>
          </a:custGeom>
          <a:ln w="19812">
            <a:solidFill>
              <a:srgbClr val="009CA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2"/>
          <p:cNvSpPr txBox="1"/>
          <p:nvPr/>
        </p:nvSpPr>
        <p:spPr>
          <a:xfrm>
            <a:off x="6595672" y="1257177"/>
            <a:ext cx="2338466" cy="395236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1590" marR="12700" indent="-2540" algn="ctr">
              <a:spcBef>
                <a:spcPts val="100"/>
              </a:spcBef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Вводится новый предмет «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Семьеведение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», который будет посвящен ролям мужчин и женщин в семье и вопросам взаимоотношений в семье.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«Главная цель предмета — подготовка подростков к будущей семейной жизни и рождению детей, а также формирование подросткового сообщества с опорой на семейные ценности».</a:t>
            </a:r>
          </a:p>
        </p:txBody>
      </p:sp>
      <p:sp>
        <p:nvSpPr>
          <p:cNvPr id="12" name="object 16"/>
          <p:cNvSpPr txBox="1"/>
          <p:nvPr/>
        </p:nvSpPr>
        <p:spPr>
          <a:xfrm>
            <a:off x="9311920" y="1390843"/>
            <a:ext cx="2146935" cy="29674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6995" marR="78105" algn="ctr">
              <a:spcBef>
                <a:spcPts val="100"/>
              </a:spcBef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Всероссийские проверочные работы (ВПР) по иностранным языкам отменяются. Девятиклассники смогут использовать калькуляторы и справочные материалы на ОГЭ по математике</a:t>
            </a:r>
            <a:r>
              <a:rPr sz="1600" spc="-25" smtClean="0">
                <a:latin typeface="Times New Roman" pitchFamily="18" charset="0"/>
                <a:cs typeface="Times New Roman" pitchFamily="18" charset="0"/>
              </a:rPr>
              <a:t>.</a:t>
            </a:r>
            <a:endParaRPr sz="16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9528" y="-323556"/>
            <a:ext cx="10947278" cy="114300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ЗАДАЧИ НА 2024-2025 УЧЕБНЫЙ ГОД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0" y="844062"/>
            <a:ext cx="12192000" cy="6013938"/>
          </a:xfrm>
        </p:spPr>
        <p:txBody>
          <a:bodyPr>
            <a:noAutofit/>
          </a:bodyPr>
          <a:lstStyle/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0589" y="231227"/>
            <a:ext cx="727895" cy="735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644578" y="989349"/>
          <a:ext cx="11017770" cy="518659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017770"/>
              </a:tblGrid>
              <a:tr h="698569">
                <a:tc>
                  <a:txBody>
                    <a:bodyPr/>
                    <a:lstStyle/>
                    <a:p>
                      <a:pPr marL="91440" marR="267335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2000" dirty="0">
                          <a:latin typeface="Times New Roman" pitchFamily="18" charset="0"/>
                          <a:cs typeface="Times New Roman" pitchFamily="18" charset="0"/>
                        </a:rPr>
                        <a:t>Создание</a:t>
                      </a:r>
                      <a:r>
                        <a:rPr sz="2000" spc="-7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2000" spc="-20" dirty="0">
                          <a:latin typeface="Times New Roman" pitchFamily="18" charset="0"/>
                          <a:cs typeface="Times New Roman" pitchFamily="18" charset="0"/>
                        </a:rPr>
                        <a:t>единого</a:t>
                      </a:r>
                      <a:r>
                        <a:rPr sz="2000" spc="-8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2000" spc="-30" dirty="0">
                          <a:latin typeface="Times New Roman" pitchFamily="18" charset="0"/>
                          <a:cs typeface="Times New Roman" pitchFamily="18" charset="0"/>
                        </a:rPr>
                        <a:t>образовательного</a:t>
                      </a:r>
                      <a:r>
                        <a:rPr sz="2000" spc="-6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2000" dirty="0">
                          <a:latin typeface="Times New Roman" pitchFamily="18" charset="0"/>
                          <a:cs typeface="Times New Roman" pitchFamily="18" charset="0"/>
                        </a:rPr>
                        <a:t>пространства</a:t>
                      </a:r>
                      <a:r>
                        <a:rPr sz="2000" spc="-9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2000" spc="190" dirty="0"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r>
                        <a:rPr sz="2000" spc="-75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2000" spc="-50" dirty="0">
                          <a:latin typeface="Times New Roman" pitchFamily="18" charset="0"/>
                          <a:cs typeface="Times New Roman" pitchFamily="18" charset="0"/>
                        </a:rPr>
                        <a:t>целью</a:t>
                      </a:r>
                      <a:r>
                        <a:rPr sz="2000" spc="-55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2000" spc="-45" dirty="0">
                          <a:latin typeface="Times New Roman" pitchFamily="18" charset="0"/>
                          <a:cs typeface="Times New Roman" pitchFamily="18" charset="0"/>
                        </a:rPr>
                        <a:t>достижения</a:t>
                      </a:r>
                      <a:r>
                        <a:rPr sz="2000" spc="-55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2000" spc="-10" dirty="0">
                          <a:latin typeface="Times New Roman" pitchFamily="18" charset="0"/>
                          <a:cs typeface="Times New Roman" pitchFamily="18" charset="0"/>
                        </a:rPr>
                        <a:t>образовательного </a:t>
                      </a:r>
                      <a:r>
                        <a:rPr sz="2000" spc="-20" dirty="0">
                          <a:latin typeface="Times New Roman" pitchFamily="18" charset="0"/>
                          <a:cs typeface="Times New Roman" pitchFamily="18" charset="0"/>
                        </a:rPr>
                        <a:t>равенства</a:t>
                      </a:r>
                      <a:r>
                        <a:rPr sz="2000" spc="-114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2000" spc="-245"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r>
                        <a:rPr sz="2000" spc="-85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spc="-85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2000" spc="-10" smtClean="0"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r>
                        <a:rPr lang="ru-RU" sz="2000" spc="-1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айоне</a:t>
                      </a:r>
                      <a:endParaRPr sz="20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41275" marB="0">
                    <a:lnL w="12700">
                      <a:solidFill>
                        <a:srgbClr val="FFFFFF"/>
                      </a:solidFill>
                      <a:prstDash val="solid"/>
                    </a:lnL>
                    <a:lnB w="38100">
                      <a:solidFill>
                        <a:srgbClr val="BEBEBE"/>
                      </a:solidFill>
                      <a:prstDash val="solid"/>
                    </a:lnB>
                  </a:tcPr>
                </a:tc>
              </a:tr>
              <a:tr h="697876">
                <a:tc>
                  <a:txBody>
                    <a:bodyPr/>
                    <a:lstStyle/>
                    <a:p>
                      <a:pPr marL="91440" marR="277495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2000" spc="-50" dirty="0">
                          <a:latin typeface="Times New Roman" pitchFamily="18" charset="0"/>
                          <a:cs typeface="Times New Roman" pitchFamily="18" charset="0"/>
                        </a:rPr>
                        <a:t>Увеличение</a:t>
                      </a:r>
                      <a:r>
                        <a:rPr sz="2000" spc="-75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2000" spc="-40" dirty="0">
                          <a:latin typeface="Times New Roman" pitchFamily="18" charset="0"/>
                          <a:cs typeface="Times New Roman" pitchFamily="18" charset="0"/>
                        </a:rPr>
                        <a:t>доли</a:t>
                      </a:r>
                      <a:r>
                        <a:rPr sz="2000" spc="-11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2000" spc="-50" dirty="0">
                          <a:latin typeface="Times New Roman" pitchFamily="18" charset="0"/>
                          <a:cs typeface="Times New Roman" pitchFamily="18" charset="0"/>
                        </a:rPr>
                        <a:t>государственных</a:t>
                      </a:r>
                      <a:r>
                        <a:rPr sz="2000" spc="-10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2000" spc="-70" dirty="0">
                          <a:latin typeface="Times New Roman" pitchFamily="18" charset="0"/>
                          <a:cs typeface="Times New Roman" pitchFamily="18" charset="0"/>
                        </a:rPr>
                        <a:t>услуг</a:t>
                      </a:r>
                      <a:r>
                        <a:rPr sz="2000" spc="-105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2000" spc="-50" dirty="0"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r>
                        <a:rPr sz="2000" spc="-95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2000" spc="-10" dirty="0">
                          <a:latin typeface="Times New Roman" pitchFamily="18" charset="0"/>
                          <a:cs typeface="Times New Roman" pitchFamily="18" charset="0"/>
                        </a:rPr>
                        <a:t>функций</a:t>
                      </a:r>
                      <a:r>
                        <a:rPr sz="2000" spc="-10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2000" spc="-245" dirty="0"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r>
                        <a:rPr sz="2000" spc="-105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2000" spc="175" dirty="0">
                          <a:latin typeface="Times New Roman" pitchFamily="18" charset="0"/>
                          <a:cs typeface="Times New Roman" pitchFamily="18" charset="0"/>
                        </a:rPr>
                        <a:t>сфере</a:t>
                      </a:r>
                      <a:r>
                        <a:rPr sz="2000" spc="-9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2000" spc="-40" dirty="0">
                          <a:latin typeface="Times New Roman" pitchFamily="18" charset="0"/>
                          <a:cs typeface="Times New Roman" pitchFamily="18" charset="0"/>
                        </a:rPr>
                        <a:t>образования,</a:t>
                      </a:r>
                      <a:r>
                        <a:rPr sz="2000" spc="-105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2000" spc="-50" dirty="0">
                          <a:latin typeface="Times New Roman" pitchFamily="18" charset="0"/>
                          <a:cs typeface="Times New Roman" pitchFamily="18" charset="0"/>
                        </a:rPr>
                        <a:t>переведенных</a:t>
                      </a:r>
                      <a:r>
                        <a:rPr sz="2000" spc="-8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2000" spc="-50" dirty="0">
                          <a:latin typeface="Times New Roman" pitchFamily="18" charset="0"/>
                          <a:cs typeface="Times New Roman" pitchFamily="18" charset="0"/>
                        </a:rPr>
                        <a:t>в </a:t>
                      </a:r>
                      <a:r>
                        <a:rPr sz="2000" spc="-55" dirty="0">
                          <a:latin typeface="Times New Roman" pitchFamily="18" charset="0"/>
                          <a:cs typeface="Times New Roman" pitchFamily="18" charset="0"/>
                        </a:rPr>
                        <a:t>электронный</a:t>
                      </a:r>
                      <a:r>
                        <a:rPr sz="2000" spc="-75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2000" spc="-25" dirty="0">
                          <a:latin typeface="Times New Roman" pitchFamily="18" charset="0"/>
                          <a:cs typeface="Times New Roman" pitchFamily="18" charset="0"/>
                        </a:rPr>
                        <a:t>вид</a:t>
                      </a:r>
                      <a:endParaRPr sz="20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41275" marB="0">
                    <a:lnL w="12700">
                      <a:solidFill>
                        <a:srgbClr val="FFFFFF"/>
                      </a:solidFill>
                      <a:prstDash val="solid"/>
                    </a:lnL>
                    <a:lnT w="38100">
                      <a:solidFill>
                        <a:srgbClr val="BEBEBE"/>
                      </a:solidFill>
                      <a:prstDash val="solid"/>
                    </a:lnT>
                    <a:lnB w="38100">
                      <a:solidFill>
                        <a:srgbClr val="BEBEBE"/>
                      </a:solidFill>
                      <a:prstDash val="solid"/>
                    </a:lnB>
                  </a:tcPr>
                </a:tc>
              </a:tr>
              <a:tr h="698569">
                <a:tc>
                  <a:txBody>
                    <a:bodyPr/>
                    <a:lstStyle/>
                    <a:p>
                      <a:pPr marL="91440" marR="94361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2000" spc="-50" dirty="0">
                          <a:latin typeface="Times New Roman" pitchFamily="18" charset="0"/>
                          <a:cs typeface="Times New Roman" pitchFamily="18" charset="0"/>
                        </a:rPr>
                        <a:t>Увеличение</a:t>
                      </a:r>
                      <a:r>
                        <a:rPr sz="2000" spc="-85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2000" spc="-40" dirty="0">
                          <a:latin typeface="Times New Roman" pitchFamily="18" charset="0"/>
                          <a:cs typeface="Times New Roman" pitchFamily="18" charset="0"/>
                        </a:rPr>
                        <a:t>доли</a:t>
                      </a:r>
                      <a:r>
                        <a:rPr sz="2000" spc="-12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2000" spc="-25" dirty="0">
                          <a:latin typeface="Times New Roman" pitchFamily="18" charset="0"/>
                          <a:cs typeface="Times New Roman" pitchFamily="18" charset="0"/>
                        </a:rPr>
                        <a:t>обучающихся</a:t>
                      </a:r>
                      <a:r>
                        <a:rPr sz="2000" spc="-11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2000" spc="-245" dirty="0"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r>
                        <a:rPr sz="2000" spc="-114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2000" spc="-10" dirty="0">
                          <a:latin typeface="Times New Roman" pitchFamily="18" charset="0"/>
                          <a:cs typeface="Times New Roman" pitchFamily="18" charset="0"/>
                        </a:rPr>
                        <a:t>возрасте</a:t>
                      </a:r>
                      <a:r>
                        <a:rPr sz="2000" spc="-105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2000" spc="-60" dirty="0">
                          <a:latin typeface="Times New Roman" pitchFamily="18" charset="0"/>
                          <a:cs typeface="Times New Roman" pitchFamily="18" charset="0"/>
                        </a:rPr>
                        <a:t>от</a:t>
                      </a:r>
                      <a:r>
                        <a:rPr sz="2000" spc="-125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2000" spc="-170" dirty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r>
                        <a:rPr sz="2000" spc="-105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2000" dirty="0">
                          <a:latin typeface="Times New Roman" pitchFamily="18" charset="0"/>
                          <a:cs typeface="Times New Roman" pitchFamily="18" charset="0"/>
                        </a:rPr>
                        <a:t>до</a:t>
                      </a:r>
                      <a:r>
                        <a:rPr sz="2000" spc="-125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2000" spc="-170" dirty="0"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r>
                        <a:rPr sz="2000" spc="-114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2000" spc="-110" dirty="0">
                          <a:latin typeface="Times New Roman" pitchFamily="18" charset="0"/>
                          <a:cs typeface="Times New Roman" pitchFamily="18" charset="0"/>
                        </a:rPr>
                        <a:t>лет,</a:t>
                      </a:r>
                      <a:r>
                        <a:rPr sz="2000" spc="-95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2000" spc="-105" dirty="0">
                          <a:latin typeface="Times New Roman" pitchFamily="18" charset="0"/>
                          <a:cs typeface="Times New Roman" pitchFamily="18" charset="0"/>
                        </a:rPr>
                        <a:t>охваченных</a:t>
                      </a:r>
                      <a:r>
                        <a:rPr sz="2000" spc="-125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2000" spc="-20" dirty="0">
                          <a:latin typeface="Times New Roman" pitchFamily="18" charset="0"/>
                          <a:cs typeface="Times New Roman" pitchFamily="18" charset="0"/>
                        </a:rPr>
                        <a:t>дополнительным </a:t>
                      </a:r>
                      <a:r>
                        <a:rPr sz="2000" spc="-10" dirty="0">
                          <a:latin typeface="Times New Roman" pitchFamily="18" charset="0"/>
                          <a:cs typeface="Times New Roman" pitchFamily="18" charset="0"/>
                        </a:rPr>
                        <a:t>образование</a:t>
                      </a:r>
                      <a:endParaRPr sz="20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T w="38100">
                      <a:solidFill>
                        <a:srgbClr val="BEBEBE"/>
                      </a:solidFill>
                      <a:prstDash val="solid"/>
                    </a:lnT>
                    <a:lnB w="38100">
                      <a:solidFill>
                        <a:srgbClr val="BEBEBE"/>
                      </a:solidFill>
                      <a:prstDash val="solid"/>
                    </a:lnB>
                  </a:tcPr>
                </a:tc>
              </a:tr>
              <a:tr h="564816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930"/>
                        </a:spcBef>
                      </a:pPr>
                      <a:r>
                        <a:rPr sz="2000" spc="-45" dirty="0">
                          <a:latin typeface="Times New Roman" pitchFamily="18" charset="0"/>
                          <a:cs typeface="Times New Roman" pitchFamily="18" charset="0"/>
                        </a:rPr>
                        <a:t>Повышение</a:t>
                      </a:r>
                      <a:r>
                        <a:rPr sz="2000" spc="-5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2000" dirty="0">
                          <a:latin typeface="Times New Roman" pitchFamily="18" charset="0"/>
                          <a:cs typeface="Times New Roman" pitchFamily="18" charset="0"/>
                        </a:rPr>
                        <a:t>эффективности</a:t>
                      </a:r>
                      <a:r>
                        <a:rPr sz="2000" spc="2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2000" spc="-65" dirty="0">
                          <a:latin typeface="Times New Roman" pitchFamily="18" charset="0"/>
                          <a:cs typeface="Times New Roman" pitchFamily="18" charset="0"/>
                        </a:rPr>
                        <a:t>деятельности</a:t>
                      </a:r>
                      <a:r>
                        <a:rPr sz="2000" spc="1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2000" dirty="0">
                          <a:latin typeface="Times New Roman" pitchFamily="18" charset="0"/>
                          <a:cs typeface="Times New Roman" pitchFamily="18" charset="0"/>
                        </a:rPr>
                        <a:t>по</a:t>
                      </a:r>
                      <a:r>
                        <a:rPr sz="2000" spc="-2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2000" spc="-135" dirty="0">
                          <a:latin typeface="Times New Roman" pitchFamily="18" charset="0"/>
                          <a:cs typeface="Times New Roman" pitchFamily="18" charset="0"/>
                        </a:rPr>
                        <a:t>выявлению</a:t>
                      </a:r>
                      <a:r>
                        <a:rPr sz="2000" spc="-15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2000" spc="-50" dirty="0"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r>
                        <a:rPr sz="2000" spc="-5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2000" dirty="0">
                          <a:latin typeface="Times New Roman" pitchFamily="18" charset="0"/>
                          <a:cs typeface="Times New Roman" pitchFamily="18" charset="0"/>
                        </a:rPr>
                        <a:t>работе</a:t>
                      </a:r>
                      <a:r>
                        <a:rPr sz="2000" spc="-1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2000" spc="190" dirty="0"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r>
                        <a:rPr sz="2000" spc="-25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2000" dirty="0">
                          <a:latin typeface="Times New Roman" pitchFamily="18" charset="0"/>
                          <a:cs typeface="Times New Roman" pitchFamily="18" charset="0"/>
                        </a:rPr>
                        <a:t>одаренным</a:t>
                      </a:r>
                      <a:r>
                        <a:rPr sz="2000" spc="-15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2000" spc="-10" dirty="0">
                          <a:latin typeface="Times New Roman" pitchFamily="18" charset="0"/>
                          <a:cs typeface="Times New Roman" pitchFamily="18" charset="0"/>
                        </a:rPr>
                        <a:t>детьми</a:t>
                      </a:r>
                      <a:endParaRPr sz="20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118110" marB="0">
                    <a:lnL w="12700">
                      <a:solidFill>
                        <a:srgbClr val="FFFFFF"/>
                      </a:solidFill>
                      <a:prstDash val="solid"/>
                    </a:lnL>
                    <a:lnT w="38100">
                      <a:solidFill>
                        <a:srgbClr val="BEBEBE"/>
                      </a:solidFill>
                      <a:prstDash val="solid"/>
                    </a:lnT>
                    <a:lnB w="38100">
                      <a:solidFill>
                        <a:srgbClr val="BEBEBE"/>
                      </a:solidFill>
                      <a:prstDash val="solid"/>
                    </a:lnB>
                  </a:tcPr>
                </a:tc>
              </a:tr>
              <a:tr h="697876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2000" spc="-75" dirty="0">
                          <a:latin typeface="Times New Roman" pitchFamily="18" charset="0"/>
                          <a:cs typeface="Times New Roman" pitchFamily="18" charset="0"/>
                        </a:rPr>
                        <a:t>Развитие</a:t>
                      </a:r>
                      <a:r>
                        <a:rPr sz="2000" spc="-85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2000" spc="-30" dirty="0">
                          <a:latin typeface="Times New Roman" pitchFamily="18" charset="0"/>
                          <a:cs typeface="Times New Roman" pitchFamily="18" charset="0"/>
                        </a:rPr>
                        <a:t>кадрового</a:t>
                      </a:r>
                      <a:r>
                        <a:rPr sz="2000" spc="-12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2000" spc="-10" dirty="0">
                          <a:latin typeface="Times New Roman" pitchFamily="18" charset="0"/>
                          <a:cs typeface="Times New Roman" pitchFamily="18" charset="0"/>
                        </a:rPr>
                        <a:t>потенциала</a:t>
                      </a:r>
                      <a:r>
                        <a:rPr sz="2000" spc="-85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2000" spc="-55" dirty="0"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r>
                        <a:rPr sz="2000" spc="-11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2000" spc="-55" dirty="0">
                          <a:latin typeface="Times New Roman" pitchFamily="18" charset="0"/>
                          <a:cs typeface="Times New Roman" pitchFamily="18" charset="0"/>
                        </a:rPr>
                        <a:t>привлечение</a:t>
                      </a:r>
                      <a:r>
                        <a:rPr sz="2000" spc="-75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2000" spc="-20" dirty="0">
                          <a:latin typeface="Times New Roman" pitchFamily="18" charset="0"/>
                          <a:cs typeface="Times New Roman" pitchFamily="18" charset="0"/>
                        </a:rPr>
                        <a:t>молодых</a:t>
                      </a:r>
                      <a:r>
                        <a:rPr sz="2000" spc="-10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2000" spc="-10" dirty="0">
                          <a:latin typeface="Times New Roman" pitchFamily="18" charset="0"/>
                          <a:cs typeface="Times New Roman" pitchFamily="18" charset="0"/>
                        </a:rPr>
                        <a:t>специалистов</a:t>
                      </a:r>
                      <a:r>
                        <a:rPr sz="2000" spc="-10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2000" spc="-245" dirty="0"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r>
                        <a:rPr sz="2000" spc="-105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2000" spc="-10" dirty="0">
                          <a:latin typeface="Times New Roman" pitchFamily="18" charset="0"/>
                          <a:cs typeface="Times New Roman" pitchFamily="18" charset="0"/>
                        </a:rPr>
                        <a:t>системы</a:t>
                      </a:r>
                      <a:endParaRPr sz="200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91440">
                        <a:lnSpc>
                          <a:spcPct val="100000"/>
                        </a:lnSpc>
                      </a:pPr>
                      <a:r>
                        <a:rPr sz="2000" spc="-25">
                          <a:latin typeface="Times New Roman" pitchFamily="18" charset="0"/>
                          <a:cs typeface="Times New Roman" pitchFamily="18" charset="0"/>
                        </a:rPr>
                        <a:t>образования</a:t>
                      </a:r>
                      <a:r>
                        <a:rPr sz="2000" spc="-85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2000" spc="-10" smtClean="0"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r>
                        <a:rPr lang="ru-RU" sz="2000" spc="-1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айона</a:t>
                      </a:r>
                      <a:endParaRPr sz="20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T w="38100">
                      <a:solidFill>
                        <a:srgbClr val="BEBEBE"/>
                      </a:solidFill>
                      <a:prstDash val="solid"/>
                    </a:lnT>
                    <a:lnB w="38100">
                      <a:solidFill>
                        <a:srgbClr val="BEBEBE"/>
                      </a:solidFill>
                      <a:prstDash val="solid"/>
                    </a:lnB>
                  </a:tcPr>
                </a:tc>
              </a:tr>
              <a:tr h="565508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930"/>
                        </a:spcBef>
                      </a:pPr>
                      <a:r>
                        <a:rPr sz="2000" dirty="0">
                          <a:latin typeface="Times New Roman" pitchFamily="18" charset="0"/>
                          <a:cs typeface="Times New Roman" pitchFamily="18" charset="0"/>
                        </a:rPr>
                        <a:t>Обеспечение</a:t>
                      </a:r>
                      <a:r>
                        <a:rPr sz="2000" spc="5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2000" spc="-20" dirty="0">
                          <a:latin typeface="Times New Roman" pitchFamily="18" charset="0"/>
                          <a:cs typeface="Times New Roman" pitchFamily="18" charset="0"/>
                        </a:rPr>
                        <a:t>синхронизации </a:t>
                      </a:r>
                      <a:r>
                        <a:rPr sz="2000" spc="-85" dirty="0">
                          <a:latin typeface="Times New Roman" pitchFamily="18" charset="0"/>
                          <a:cs typeface="Times New Roman" pitchFamily="18" charset="0"/>
                        </a:rPr>
                        <a:t>подготовки</a:t>
                      </a:r>
                      <a:r>
                        <a:rPr sz="2000" spc="-5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2000" spc="-30" dirty="0">
                          <a:latin typeface="Times New Roman" pitchFamily="18" charset="0"/>
                          <a:cs typeface="Times New Roman" pitchFamily="18" charset="0"/>
                        </a:rPr>
                        <a:t>кадров</a:t>
                      </a:r>
                      <a:r>
                        <a:rPr sz="2000" spc="-5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2000" spc="-145" dirty="0">
                          <a:latin typeface="Times New Roman" pitchFamily="18" charset="0"/>
                          <a:cs typeface="Times New Roman" pitchFamily="18" charset="0"/>
                        </a:rPr>
                        <a:t>для</a:t>
                      </a:r>
                      <a:r>
                        <a:rPr sz="2000" spc="-35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2000" dirty="0">
                          <a:latin typeface="Times New Roman" pitchFamily="18" charset="0"/>
                          <a:cs typeface="Times New Roman" pitchFamily="18" charset="0"/>
                        </a:rPr>
                        <a:t>экономики</a:t>
                      </a:r>
                      <a:r>
                        <a:rPr sz="2000" spc="-10" dirty="0">
                          <a:latin typeface="Times New Roman" pitchFamily="18" charset="0"/>
                          <a:cs typeface="Times New Roman" pitchFamily="18" charset="0"/>
                        </a:rPr>
                        <a:t> региона</a:t>
                      </a:r>
                      <a:endParaRPr sz="20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118110" marB="0">
                    <a:lnL w="12700">
                      <a:solidFill>
                        <a:srgbClr val="FFFFFF"/>
                      </a:solidFill>
                      <a:prstDash val="solid"/>
                    </a:lnL>
                    <a:lnT w="38100">
                      <a:solidFill>
                        <a:srgbClr val="BEBEBE"/>
                      </a:solidFill>
                      <a:prstDash val="solid"/>
                    </a:lnT>
                    <a:lnB w="38100">
                      <a:solidFill>
                        <a:srgbClr val="BEBEBE"/>
                      </a:solidFill>
                      <a:prstDash val="solid"/>
                    </a:lnB>
                  </a:tcPr>
                </a:tc>
              </a:tr>
              <a:tr h="697876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2000" dirty="0">
                          <a:latin typeface="Times New Roman" pitchFamily="18" charset="0"/>
                          <a:cs typeface="Times New Roman" pitchFamily="18" charset="0"/>
                        </a:rPr>
                        <a:t>Обеспечение </a:t>
                      </a:r>
                      <a:r>
                        <a:rPr sz="2000" spc="-50" dirty="0">
                          <a:latin typeface="Times New Roman" pitchFamily="18" charset="0"/>
                          <a:cs typeface="Times New Roman" pitchFamily="18" charset="0"/>
                        </a:rPr>
                        <a:t>качественного</a:t>
                      </a:r>
                      <a:r>
                        <a:rPr sz="2000" spc="-3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2000" spc="-55" dirty="0"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r>
                        <a:rPr sz="2000" spc="-45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2000" dirty="0">
                          <a:latin typeface="Times New Roman" pitchFamily="18" charset="0"/>
                          <a:cs typeface="Times New Roman" pitchFamily="18" charset="0"/>
                        </a:rPr>
                        <a:t>своевременного</a:t>
                      </a:r>
                      <a:r>
                        <a:rPr sz="2000" spc="-2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2000" spc="-45" dirty="0">
                          <a:latin typeface="Times New Roman" pitchFamily="18" charset="0"/>
                          <a:cs typeface="Times New Roman" pitchFamily="18" charset="0"/>
                        </a:rPr>
                        <a:t>достижения</a:t>
                      </a:r>
                      <a:r>
                        <a:rPr sz="2000" spc="-5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2000" spc="-30" dirty="0">
                          <a:latin typeface="Times New Roman" pitchFamily="18" charset="0"/>
                          <a:cs typeface="Times New Roman" pitchFamily="18" charset="0"/>
                        </a:rPr>
                        <a:t>показателей</a:t>
                      </a:r>
                      <a:r>
                        <a:rPr sz="2000" spc="5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2000" spc="-55" dirty="0"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r>
                        <a:rPr sz="2000" spc="-4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2000" spc="-10" dirty="0">
                          <a:latin typeface="Times New Roman" pitchFamily="18" charset="0"/>
                          <a:cs typeface="Times New Roman" pitchFamily="18" charset="0"/>
                        </a:rPr>
                        <a:t>результатов</a:t>
                      </a:r>
                      <a:endParaRPr sz="200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9144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2000" spc="-60" dirty="0">
                          <a:latin typeface="Times New Roman" pitchFamily="18" charset="0"/>
                          <a:cs typeface="Times New Roman" pitchFamily="18" charset="0"/>
                        </a:rPr>
                        <a:t>национальных</a:t>
                      </a:r>
                      <a:r>
                        <a:rPr sz="2000" spc="-95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2000" spc="-55" dirty="0"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r>
                        <a:rPr sz="2000" spc="-85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2000" spc="-10" dirty="0">
                          <a:latin typeface="Times New Roman" pitchFamily="18" charset="0"/>
                          <a:cs typeface="Times New Roman" pitchFamily="18" charset="0"/>
                        </a:rPr>
                        <a:t>федеральных</a:t>
                      </a:r>
                      <a:r>
                        <a:rPr sz="2000" spc="-7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2000" spc="-10" dirty="0">
                          <a:latin typeface="Times New Roman" pitchFamily="18" charset="0"/>
                          <a:cs typeface="Times New Roman" pitchFamily="18" charset="0"/>
                        </a:rPr>
                        <a:t>проектов</a:t>
                      </a:r>
                      <a:endParaRPr sz="20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T w="38100">
                      <a:solidFill>
                        <a:srgbClr val="BEBEBE"/>
                      </a:solidFill>
                      <a:prstDash val="solid"/>
                    </a:lnT>
                    <a:lnB w="38100">
                      <a:solidFill>
                        <a:srgbClr val="BEBEBE"/>
                      </a:solidFill>
                      <a:prstDash val="solid"/>
                    </a:lnB>
                  </a:tcPr>
                </a:tc>
              </a:tr>
              <a:tr h="56550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T w="38100">
                      <a:solidFill>
                        <a:srgbClr val="BEBEBE"/>
                      </a:solidFill>
                      <a:prstDash val="solid"/>
                    </a:lnT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0589" y="231227"/>
            <a:ext cx="727895" cy="735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Прямоугольник 10"/>
          <p:cNvSpPr/>
          <p:nvPr/>
        </p:nvSpPr>
        <p:spPr>
          <a:xfrm>
            <a:off x="599607" y="704539"/>
            <a:ext cx="11332563" cy="5247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marR="258445" algn="ctr">
              <a:lnSpc>
                <a:spcPct val="100000"/>
              </a:lnSpc>
              <a:spcBef>
                <a:spcPts val="2160"/>
              </a:spcBef>
            </a:pPr>
            <a:r>
              <a:rPr lang="ru-RU" sz="2800" spc="-220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Уважаемые педагоги!</a:t>
            </a:r>
          </a:p>
          <a:p>
            <a:pPr marL="12700" marR="258445" algn="ctr">
              <a:lnSpc>
                <a:spcPct val="100000"/>
              </a:lnSpc>
              <a:spcBef>
                <a:spcPts val="2160"/>
              </a:spcBef>
            </a:pPr>
            <a:r>
              <a:rPr lang="ru-RU" sz="2800" spc="-220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Вы</a:t>
            </a:r>
            <a:r>
              <a:rPr lang="ru-RU" sz="2800" spc="-90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spc="-225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800" spc="-90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настоящие</a:t>
            </a:r>
            <a:r>
              <a:rPr lang="ru-RU" sz="2800" spc="-85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spc="-100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творцы,</a:t>
            </a:r>
            <a:r>
              <a:rPr lang="ru-RU" sz="2800" spc="-90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spc="-50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2800" spc="-95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ваша</a:t>
            </a:r>
            <a:r>
              <a:rPr lang="ru-RU" sz="2800" spc="-95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spc="50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работа</a:t>
            </a:r>
            <a:r>
              <a:rPr lang="ru-RU" sz="2800" spc="-95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spc="-225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800" spc="-100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это</a:t>
            </a:r>
            <a:r>
              <a:rPr lang="ru-RU" sz="2800" spc="-90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spc="-10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истинное служение</a:t>
            </a:r>
            <a:r>
              <a:rPr lang="ru-RU" sz="2800" spc="-25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будущему.</a:t>
            </a:r>
            <a:r>
              <a:rPr lang="ru-RU" sz="2800" spc="-30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spc="-220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Вы</a:t>
            </a:r>
            <a:r>
              <a:rPr lang="ru-RU" sz="2800" spc="-55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spc="-95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вдохновляете</a:t>
            </a:r>
            <a:r>
              <a:rPr lang="ru-RU" sz="2800" spc="-65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молодые</a:t>
            </a:r>
            <a:r>
              <a:rPr lang="ru-RU" sz="2800" spc="-45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spc="-20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умы, </a:t>
            </a:r>
            <a:r>
              <a:rPr lang="ru-RU" sz="2800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помогаете</a:t>
            </a:r>
            <a:r>
              <a:rPr lang="ru-RU" sz="2800" spc="-60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spc="140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им</a:t>
            </a:r>
            <a:r>
              <a:rPr lang="ru-RU" sz="2800" spc="-75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spc="-45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раскрывать</a:t>
            </a:r>
            <a:endParaRPr lang="en-US" sz="2800" spc="-70" dirty="0" smtClean="0">
              <a:solidFill>
                <a:srgbClr val="0D0D0D"/>
              </a:solidFill>
              <a:latin typeface="Times New Roman" pitchFamily="18" charset="0"/>
              <a:cs typeface="Times New Roman" pitchFamily="18" charset="0"/>
            </a:endParaRPr>
          </a:p>
          <a:p>
            <a:pPr marL="12700" marR="258445" algn="ctr">
              <a:lnSpc>
                <a:spcPct val="100000"/>
              </a:lnSpc>
              <a:spcBef>
                <a:spcPts val="2160"/>
              </a:spcBef>
            </a:pPr>
            <a:r>
              <a:rPr lang="ru-RU" sz="2800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свой</a:t>
            </a:r>
            <a:r>
              <a:rPr lang="ru-RU" sz="2800" spc="-75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spc="-30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потенциал</a:t>
            </a:r>
            <a:r>
              <a:rPr lang="ru-RU" sz="2800" spc="-65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spc="-50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2800" spc="-65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spc="-95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идти</a:t>
            </a:r>
            <a:r>
              <a:rPr lang="ru-RU" sz="2800" spc="-65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spc="-50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12700" algn="ctr">
              <a:lnSpc>
                <a:spcPct val="100000"/>
              </a:lnSpc>
              <a:spcBef>
                <a:spcPts val="5"/>
              </a:spcBef>
            </a:pPr>
            <a:r>
              <a:rPr lang="ru-RU" sz="2800" spc="60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своим</a:t>
            </a:r>
            <a:r>
              <a:rPr lang="ru-RU" sz="2800" spc="-125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spc="-10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целям.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12700" marR="140970" algn="ctr">
              <a:lnSpc>
                <a:spcPct val="100000"/>
              </a:lnSpc>
              <a:spcBef>
                <a:spcPts val="2160"/>
              </a:spcBef>
            </a:pPr>
            <a:r>
              <a:rPr lang="ru-RU" sz="2800" spc="-114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Новый</a:t>
            </a:r>
            <a:r>
              <a:rPr lang="ru-RU" sz="2800" spc="-120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spc="-85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учебный</a:t>
            </a:r>
            <a:r>
              <a:rPr lang="ru-RU" sz="2800" spc="-105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spc="-60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год</a:t>
            </a:r>
            <a:r>
              <a:rPr lang="ru-RU" sz="2800" spc="-120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spc="-35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уже</a:t>
            </a:r>
            <a:r>
              <a:rPr lang="ru-RU" sz="2800" spc="-95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ru-RU" sz="2800" spc="-130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spc="-25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пороге!</a:t>
            </a:r>
            <a:r>
              <a:rPr lang="ru-RU" sz="2800" spc="-114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spc="-90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Пусть</a:t>
            </a:r>
            <a:r>
              <a:rPr lang="ru-RU" sz="2800" spc="-110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он</a:t>
            </a:r>
            <a:r>
              <a:rPr lang="ru-RU" sz="2800" spc="-130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spc="-10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будет </a:t>
            </a:r>
            <a:r>
              <a:rPr lang="ru-RU" sz="2800" spc="-20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наполнен</a:t>
            </a:r>
            <a:r>
              <a:rPr lang="ru-RU" sz="2800" spc="-120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spc="-25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яркими</a:t>
            </a:r>
            <a:r>
              <a:rPr lang="ru-RU" sz="2800" spc="-90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spc="-75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открытиями </a:t>
            </a:r>
            <a:r>
              <a:rPr lang="ru-RU" sz="2800" spc="-50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2800" spc="-110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успехами.</a:t>
            </a:r>
            <a:r>
              <a:rPr lang="ru-RU" sz="2800" spc="-80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Желаю</a:t>
            </a:r>
            <a:r>
              <a:rPr lang="ru-RU" sz="2800" spc="-85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spc="55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Вам </a:t>
            </a:r>
            <a:r>
              <a:rPr lang="ru-RU" sz="2800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неиссякаемой</a:t>
            </a:r>
            <a:r>
              <a:rPr lang="ru-RU" sz="2800" spc="30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spc="-30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энергии,</a:t>
            </a:r>
            <a:r>
              <a:rPr lang="ru-RU" sz="2800" spc="50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spc="-45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творческого</a:t>
            </a:r>
            <a:r>
              <a:rPr lang="ru-RU" sz="2800" spc="-5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spc="-95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вдохновения</a:t>
            </a:r>
            <a:r>
              <a:rPr lang="ru-RU" sz="2800" spc="5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spc="-50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800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радости</a:t>
            </a:r>
            <a:r>
              <a:rPr lang="ru-RU" sz="2800" spc="-85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spc="-60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от</a:t>
            </a:r>
            <a:r>
              <a:rPr lang="ru-RU" sz="2800" spc="-95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spc="-30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каждого</a:t>
            </a:r>
            <a:r>
              <a:rPr lang="ru-RU" sz="2800" spc="-80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spc="-45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учебного</a:t>
            </a:r>
            <a:r>
              <a:rPr lang="ru-RU" sz="2800" spc="-85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spc="-140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дня.</a:t>
            </a:r>
            <a:r>
              <a:rPr lang="ru-RU" sz="2800" spc="-90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 Пусть</a:t>
            </a:r>
            <a:r>
              <a:rPr lang="ru-RU" sz="2800" spc="-85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spc="-10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ваши</a:t>
            </a:r>
            <a:r>
              <a:rPr lang="ru-RU" sz="2800" spc="-95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spc="-10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ученики </a:t>
            </a:r>
            <a:r>
              <a:rPr lang="ru-RU" sz="2800" spc="-65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дарят</a:t>
            </a:r>
            <a:r>
              <a:rPr lang="ru-RU" sz="2800" spc="-80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spc="70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вам</a:t>
            </a:r>
            <a:r>
              <a:rPr lang="ru-RU" sz="2800" spc="-60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радость</a:t>
            </a:r>
            <a:r>
              <a:rPr lang="ru-RU" sz="2800" spc="-60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своими</a:t>
            </a:r>
            <a:r>
              <a:rPr lang="ru-RU" sz="2800" spc="-60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spc="-25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достижениями,</a:t>
            </a:r>
            <a:r>
              <a:rPr lang="ru-RU" sz="2800" spc="-30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spc="150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800" spc="-70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spc="45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работа </a:t>
            </a:r>
            <a:r>
              <a:rPr lang="ru-RU" sz="2800" spc="-20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приносит</a:t>
            </a:r>
            <a:r>
              <a:rPr lang="ru-RU" sz="2800" spc="-130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spc="-10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истинное</a:t>
            </a:r>
            <a:r>
              <a:rPr lang="ru-RU" sz="2800" spc="-90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spc="-10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удовлетворение.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1465" y="2392210"/>
            <a:ext cx="11074400" cy="11430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СПАСИБО ЗА ВНИМАНИЕ !</a:t>
            </a:r>
            <a:endParaRPr lang="ru-RU" b="1" dirty="0">
              <a:solidFill>
                <a:schemeClr val="accent1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0589" y="231227"/>
            <a:ext cx="727895" cy="735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235049" y="375664"/>
            <a:ext cx="9652000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БРЭНДИРОВАНИЕ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0717" y="231230"/>
            <a:ext cx="727895" cy="735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object 1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751882" y="1439056"/>
            <a:ext cx="3263057" cy="4122295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34011" y="1514007"/>
            <a:ext cx="3618068" cy="406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8356188" y="1459615"/>
            <a:ext cx="3154953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801858" y="0"/>
            <a:ext cx="9256542" cy="1143000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РАЗГОВОРЫ О ВАЖНОМ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ru-RU" b="1" dirty="0"/>
          </a:p>
        </p:txBody>
      </p:sp>
      <p:sp>
        <p:nvSpPr>
          <p:cNvPr id="10" name="Содержимое 9"/>
          <p:cNvSpPr>
            <a:spLocks noGrp="1"/>
          </p:cNvSpPr>
          <p:nvPr>
            <p:ph sz="half" idx="2"/>
          </p:nvPr>
        </p:nvSpPr>
        <p:spPr>
          <a:xfrm>
            <a:off x="5331656" y="1459527"/>
            <a:ext cx="6860344" cy="4525963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Цикл классных часов</a:t>
            </a:r>
          </a:p>
          <a:p>
            <a:r>
              <a:rPr lang="en-US" sz="1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htt://razgovor.edsoo.rups/</a:t>
            </a:r>
            <a:endParaRPr lang="ru-RU" sz="1400" b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Ответственный за проведение:</a:t>
            </a:r>
          </a:p>
          <a:p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классный руководитель, куратор группы</a:t>
            </a:r>
          </a:p>
          <a:p>
            <a:endParaRPr lang="ru-RU" sz="1400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34</a:t>
            </a:r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часа в год</a:t>
            </a:r>
          </a:p>
          <a:p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 в неделю по понедельникам</a:t>
            </a:r>
          </a:p>
          <a:p>
            <a:pPr>
              <a:buNone/>
            </a:pPr>
            <a:endParaRPr lang="ru-RU" sz="1400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Центральные темы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гражданское и патриотическое воспитание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историческое просвещение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нравственность, экология</a:t>
            </a:r>
          </a:p>
          <a:p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др.</a:t>
            </a:r>
          </a:p>
          <a:p>
            <a:endParaRPr lang="ru-RU" sz="1400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Визуализированный </a:t>
            </a:r>
            <a:r>
              <a:rPr lang="ru-RU" sz="14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контент</a:t>
            </a:r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и интерактивные задания</a:t>
            </a:r>
          </a:p>
          <a:p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понедельникам  в каждой школе района</a:t>
            </a:r>
            <a:endParaRPr lang="ru-RU" sz="1400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526" y="388885"/>
            <a:ext cx="727895" cy="735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" y="1484026"/>
            <a:ext cx="5486400" cy="5373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418945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750276" y="380531"/>
            <a:ext cx="10972800" cy="1143000"/>
          </a:xfrm>
        </p:spPr>
        <p:txBody>
          <a:bodyPr/>
          <a:lstStyle/>
          <a:p>
            <a:r>
              <a:rPr lang="ru-RU" dirty="0" smtClean="0"/>
              <a:t>		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ЦЕРЕМОНИЯ ПОДНЯТИЯ  ФЛАГА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half" idx="2"/>
          </p:nvPr>
        </p:nvSpPr>
        <p:spPr>
          <a:xfrm>
            <a:off x="5922497" y="1828800"/>
            <a:ext cx="5922499" cy="4768948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Еженедельно по понедельникам  в каждой школе района</a:t>
            </a:r>
            <a:endParaRPr lang="ru-RU" sz="3200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46" y="315312"/>
            <a:ext cx="727895" cy="735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9862" y="1926368"/>
            <a:ext cx="6071016" cy="4714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418945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511126" y="169516"/>
            <a:ext cx="109728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ОВЕТНИКИ ДИРЕКТОРА  ПО ВОСПИТАНИЮ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8067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8676" y="1492469"/>
            <a:ext cx="5125162" cy="51080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Содержимое 9"/>
          <p:cNvSpPr>
            <a:spLocks noGrp="1"/>
          </p:cNvSpPr>
          <p:nvPr>
            <p:ph sz="half" idx="2"/>
          </p:nvPr>
        </p:nvSpPr>
        <p:spPr>
          <a:xfrm>
            <a:off x="5275385" y="1375120"/>
            <a:ext cx="6916615" cy="501161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9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  1 сентября 2022 года в 13 школах  района.</a:t>
            </a:r>
          </a:p>
          <a:p>
            <a:pPr>
              <a:buNone/>
            </a:pPr>
            <a:endParaRPr lang="ru-RU" sz="1900" b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2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Организация воспитательного процесса в школе</a:t>
            </a:r>
          </a:p>
          <a:p>
            <a:r>
              <a:rPr lang="ru-RU" sz="22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помощь в реализации идей и инициатив обучающихся</a:t>
            </a:r>
          </a:p>
          <a:p>
            <a:r>
              <a:rPr lang="ru-RU" sz="22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увеличение количества школьников, принимающих участие в просветительских, культурных и спортивных событиях.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9729" y="234140"/>
            <a:ext cx="727895" cy="735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418945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511126" y="169516"/>
            <a:ext cx="10972800" cy="1143000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ПРОЕКТ «ОРЛЯТА РОССИИ»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half" idx="2"/>
          </p:nvPr>
        </p:nvSpPr>
        <p:spPr>
          <a:xfrm>
            <a:off x="5966085" y="1375120"/>
            <a:ext cx="6225915" cy="501161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Вовлеченность </a:t>
            </a:r>
          </a:p>
          <a:p>
            <a:r>
              <a:rPr lang="ru-RU" sz="40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14 школ;</a:t>
            </a:r>
          </a:p>
          <a:p>
            <a:r>
              <a:rPr lang="ru-RU" sz="40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38 классов;</a:t>
            </a:r>
          </a:p>
          <a:p>
            <a:r>
              <a:rPr lang="ru-RU" sz="40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363-учашихся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9729" y="234140"/>
            <a:ext cx="727895" cy="735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685800" y="1558977"/>
            <a:ext cx="5241925" cy="4347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418945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008994" y="309530"/>
            <a:ext cx="9809655" cy="1143000"/>
          </a:xfrm>
        </p:spPr>
        <p:txBody>
          <a:bodyPr>
            <a:noAutofit/>
          </a:bodyPr>
          <a:lstStyle/>
          <a:p>
            <a:pPr algn="ctr"/>
            <a:r>
              <a:rPr lang="ru-RU" sz="4400" b="0" dirty="0" smtClean="0">
                <a:latin typeface="Times New Roman" pitchFamily="18" charset="0"/>
                <a:cs typeface="Times New Roman" pitchFamily="18" charset="0"/>
              </a:rPr>
              <a:t>РЕЙТИНГ ЭФФЕКТИВНОСТИ РАБОТЫ СОВЕТНИКОВ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714896" y="1459616"/>
          <a:ext cx="10912476" cy="4955345"/>
        </p:xfrm>
        <a:graphic>
          <a:graphicData uri="http://schemas.openxmlformats.org/drawingml/2006/table">
            <a:tbl>
              <a:tblPr firstRow="1" bandRow="1"/>
              <a:tblGrid>
                <a:gridCol w="1818746"/>
                <a:gridCol w="1818746"/>
                <a:gridCol w="1818746"/>
                <a:gridCol w="1818746"/>
                <a:gridCol w="1818746"/>
                <a:gridCol w="1818746"/>
              </a:tblGrid>
              <a:tr h="3439251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ОО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03" marR="68203" marT="0" marB="0"/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Общее количество проведенных ДЕД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03" marR="68203" marT="0" marB="0"/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Общее количество детей -участников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03" marR="68203" marT="0" marB="0"/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Общее количество детей - организаторов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03" marR="68203" marT="0" marB="0"/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Общее количество родители - участники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03" marR="68203" marT="0" marB="0"/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Общее количество родители -организаторы</a:t>
                      </a:r>
                      <a:endParaRPr lang="ru-RU" sz="160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03" marR="68203" marT="0" marB="0"/>
                </a:tc>
              </a:tr>
              <a:tr h="1516094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Итого:</a:t>
                      </a:r>
                      <a:endParaRPr lang="ru-RU" sz="160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03" marR="68203" marT="0" marB="0"/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443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03" marR="68203" marT="0" marB="0"/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26050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03" marR="68203" marT="0" marB="0"/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1888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03" marR="68203" marT="0" marB="0"/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1847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03" marR="68203" marT="0" marB="0"/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303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03" marR="68203" marT="0" marB="0"/>
                </a:tc>
              </a:tr>
            </a:tbl>
          </a:graphicData>
        </a:graphic>
      </p:graphicFrame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8037" y="294291"/>
            <a:ext cx="727895" cy="735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1607</TotalTime>
  <Words>1535</Words>
  <Application>Microsoft Office PowerPoint</Application>
  <PresentationFormat>Произвольный</PresentationFormat>
  <Paragraphs>305</Paragraphs>
  <Slides>33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Аспект</vt:lpstr>
      <vt:lpstr>Слайд 1</vt:lpstr>
      <vt:lpstr>ПРОЕКТ «ШКОЛА МИНПРОСВЕЩЕНИЯ»</vt:lpstr>
      <vt:lpstr>ЦЕНТРЫ ДЕТСКИХ ИНИЦИАТИВ </vt:lpstr>
      <vt:lpstr>БРЭНДИРОВАНИЕ</vt:lpstr>
      <vt:lpstr>  РАЗГОВОРЫ О ВАЖНОМ</vt:lpstr>
      <vt:lpstr>  ЦЕРЕМОНИЯ ПОДНЯТИЯ  ФЛАГА</vt:lpstr>
      <vt:lpstr> CОВЕТНИКИ ДИРЕКТОРА  ПО ВОСПИТАНИЮ</vt:lpstr>
      <vt:lpstr>  ПРОЕКТ «ОРЛЯТА РОССИИ»</vt:lpstr>
      <vt:lpstr>РЕЙТИНГ ЭФФЕКТИВНОСТИ РАБОТЫ СОВЕТНИКОВ</vt:lpstr>
      <vt:lpstr>Слайд 10</vt:lpstr>
      <vt:lpstr> РАЗВИТИЕ ШКОЛЬНЫХ МУЗЕЕВ</vt:lpstr>
      <vt:lpstr>ПРОФОРИЕНТАЦИЯ</vt:lpstr>
      <vt:lpstr>БЕСПЛАТНОЕ ШКОЛЬНОЕ ПИТАНИЕ</vt:lpstr>
      <vt:lpstr>ФИЗИЧЕСКАЯ КУЛЬТУРА И СПОРТ</vt:lpstr>
      <vt:lpstr>ЗНАЧИМЫЕ ДОСТИЖЕНИЯ  СПОРТСМЕНОВ В 2023-2024 УЧЕБНОМ  ГОДУ </vt:lpstr>
      <vt:lpstr>ЕГЭ 2024 </vt:lpstr>
      <vt:lpstr>МЕДАЛЬ  «ЗА ОСОБЫЕ УСПЕХИ В УЧЕНИИ» </vt:lpstr>
      <vt:lpstr>Слайд 18</vt:lpstr>
      <vt:lpstr>Слайд 19</vt:lpstr>
      <vt:lpstr>Слайд 20</vt:lpstr>
      <vt:lpstr>ВСЕРОССИЙСКАЯ ОЛИМПИАДА ШКОЛЬНИКОВ </vt:lpstr>
      <vt:lpstr>Слайд 22</vt:lpstr>
      <vt:lpstr>«СОВРЕМЕННАЯ ШКОЛА»</vt:lpstr>
      <vt:lpstr>Управление БПЛА</vt:lpstr>
      <vt:lpstr>КАДРОВАЯ ПОЛИТИКА  </vt:lpstr>
      <vt:lpstr>ПОВЫШЕНИЕ КВАЛИФИКАЦИИ </vt:lpstr>
      <vt:lpstr>Слайд 27</vt:lpstr>
      <vt:lpstr>ДОСТИЖЕНИЯ ПЕДАГОГОВ</vt:lpstr>
      <vt:lpstr>НОВОЕ В РАБОТЕ ПЕДАГОГОВ</vt:lpstr>
      <vt:lpstr>НОВОЕ В ЗАКОНОДАТЕЛЬСТВЕ</vt:lpstr>
      <vt:lpstr>ЗАДАЧИ НА 2024-2025 УЧЕБНЫЙ ГОД</vt:lpstr>
      <vt:lpstr>Слайд 32</vt:lpstr>
      <vt:lpstr>СПАСИБО ЗА ВНИМАНИЕ 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zam yo</dc:creator>
  <cp:lastModifiedBy>НАЧАЛЬНИК</cp:lastModifiedBy>
  <cp:revision>185</cp:revision>
  <dcterms:modified xsi:type="dcterms:W3CDTF">2024-08-27T02:24:13Z</dcterms:modified>
</cp:coreProperties>
</file>